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256" r:id="rId2"/>
    <p:sldId id="1489" r:id="rId3"/>
    <p:sldId id="1490" r:id="rId4"/>
    <p:sldId id="1491" r:id="rId5"/>
    <p:sldId id="1492" r:id="rId6"/>
    <p:sldId id="1502" r:id="rId7"/>
    <p:sldId id="1483" r:id="rId8"/>
    <p:sldId id="1458" r:id="rId9"/>
    <p:sldId id="298" r:id="rId10"/>
    <p:sldId id="1482" r:id="rId11"/>
    <p:sldId id="276" r:id="rId12"/>
    <p:sldId id="277" r:id="rId13"/>
    <p:sldId id="278" r:id="rId14"/>
    <p:sldId id="279" r:id="rId15"/>
    <p:sldId id="291" r:id="rId16"/>
    <p:sldId id="1503" r:id="rId17"/>
    <p:sldId id="1504" r:id="rId18"/>
    <p:sldId id="307" r:id="rId19"/>
    <p:sldId id="1506" r:id="rId20"/>
    <p:sldId id="1507" r:id="rId21"/>
    <p:sldId id="1486" r:id="rId22"/>
    <p:sldId id="1488" r:id="rId23"/>
    <p:sldId id="283" r:id="rId24"/>
    <p:sldId id="1493" r:id="rId25"/>
    <p:sldId id="284" r:id="rId26"/>
    <p:sldId id="1494" r:id="rId27"/>
    <p:sldId id="1495" r:id="rId28"/>
    <p:sldId id="1498" r:id="rId29"/>
    <p:sldId id="1499" r:id="rId30"/>
    <p:sldId id="1500" r:id="rId31"/>
    <p:sldId id="1497" r:id="rId32"/>
    <p:sldId id="1501" r:id="rId33"/>
    <p:sldId id="290" r:id="rId34"/>
    <p:sldId id="300" r:id="rId35"/>
    <p:sldId id="301" r:id="rId36"/>
    <p:sldId id="302" r:id="rId37"/>
    <p:sldId id="303" r:id="rId38"/>
    <p:sldId id="304" r:id="rId39"/>
    <p:sldId id="305" r:id="rId4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快活CLUB" initials="快活CLUB" lastIdx="1" clrIdx="0">
    <p:extLst>
      <p:ext uri="{19B8F6BF-5375-455C-9EA6-DF929625EA0E}">
        <p15:presenceInfo xmlns:p15="http://schemas.microsoft.com/office/powerpoint/2012/main" userId="快活CLU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482"/>
    <p:restoredTop sz="94713"/>
  </p:normalViewPr>
  <p:slideViewPr>
    <p:cSldViewPr>
      <p:cViewPr varScale="1">
        <p:scale>
          <a:sx n="108" d="100"/>
          <a:sy n="108" d="100"/>
        </p:scale>
        <p:origin x="720" y="192"/>
      </p:cViewPr>
      <p:guideLst>
        <p:guide orient="horz" pos="2880"/>
        <p:guide pos="2160"/>
      </p:guideLst>
    </p:cSldViewPr>
  </p:slideViewPr>
  <p:notesTextViewPr>
    <p:cViewPr>
      <p:scale>
        <a:sx n="100" d="100"/>
        <a:sy n="100" d="100"/>
      </p:scale>
      <p:origin x="0" y="0"/>
    </p:cViewPr>
  </p:notesTextViewPr>
  <p:sorterViewPr>
    <p:cViewPr>
      <p:scale>
        <a:sx n="85" d="100"/>
        <a:sy n="85" d="100"/>
      </p:scale>
      <p:origin x="0" y="-18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72C7D5-7B37-4440-B63F-DD17677687A2}"/>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63A0862-A654-DE46-B724-4B4195F4D45A}"/>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FAFF298-DEC1-E241-AF59-2795B6CD243D}" type="datetimeFigureOut">
              <a:rPr kumimoji="1" lang="ja-JP" altLang="en-US" smtClean="0"/>
              <a:t>2023/2/22</a:t>
            </a:fld>
            <a:endParaRPr kumimoji="1" lang="ja-JP" altLang="en-US"/>
          </a:p>
        </p:txBody>
      </p:sp>
      <p:sp>
        <p:nvSpPr>
          <p:cNvPr id="4" name="フッター プレースホルダー 3">
            <a:extLst>
              <a:ext uri="{FF2B5EF4-FFF2-40B4-BE49-F238E27FC236}">
                <a16:creationId xmlns:a16="http://schemas.microsoft.com/office/drawing/2014/main" id="{91B9091B-6EE8-274D-A9DF-B68A79D62AA9}"/>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02B9D64-9CB6-9848-85DC-1A5828697C0E}"/>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4DE3AEF-A153-AF49-80AD-88F8DC60B221}" type="slidenum">
              <a:rPr kumimoji="1" lang="ja-JP" altLang="en-US" smtClean="0"/>
              <a:t>‹#›</a:t>
            </a:fld>
            <a:endParaRPr kumimoji="1" lang="ja-JP" altLang="en-US"/>
          </a:p>
        </p:txBody>
      </p:sp>
    </p:spTree>
    <p:extLst>
      <p:ext uri="{BB962C8B-B14F-4D97-AF65-F5344CB8AC3E}">
        <p14:creationId xmlns:p14="http://schemas.microsoft.com/office/powerpoint/2010/main" val="41614804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6A8EAC2-BE71-3446-AA1F-321C74BF11E9}"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0D4B79E-8654-BB46-A17A-7C20105EE15C}" type="slidenum">
              <a:rPr kumimoji="1" lang="ja-JP" altLang="en-US" smtClean="0"/>
              <a:t>‹#›</a:t>
            </a:fld>
            <a:endParaRPr kumimoji="1" lang="ja-JP" altLang="en-US"/>
          </a:p>
        </p:txBody>
      </p:sp>
    </p:spTree>
    <p:extLst>
      <p:ext uri="{BB962C8B-B14F-4D97-AF65-F5344CB8AC3E}">
        <p14:creationId xmlns:p14="http://schemas.microsoft.com/office/powerpoint/2010/main" val="63303900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7209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D519BFA-8B9E-A54C-B505-650CC8783757}" type="slidenum">
              <a:rPr kumimoji="1" lang="ja-JP" altLang="en-US" smtClean="0"/>
              <a:t>21</a:t>
            </a:fld>
            <a:endParaRPr kumimoji="1" lang="ja-JP" altLang="en-US"/>
          </a:p>
        </p:txBody>
      </p:sp>
    </p:spTree>
    <p:extLst>
      <p:ext uri="{BB962C8B-B14F-4D97-AF65-F5344CB8AC3E}">
        <p14:creationId xmlns:p14="http://schemas.microsoft.com/office/powerpoint/2010/main" val="17592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3199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DC292D3-4642-744B-AE11-9944D04DB998}" type="datetime1">
              <a:rPr lang="ja-JP" altLang="en-US" smtClean="0"/>
              <a:t>2023/2/22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MS PGothic"/>
                <a:cs typeface="MS PGothic"/>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MS PGothic"/>
                <a:cs typeface="MS P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AF3AD4D-E4C1-A14F-9ABD-25620CFDDA56}" type="datetime1">
              <a:rPr lang="ja-JP" altLang="en-US" smtClean="0"/>
              <a:t>2023/2/22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MS PGothic"/>
                <a:cs typeface="MS PGothic"/>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50C6BFB4-9FFE-F748-BDB6-66A1CDC60E5D}" type="datetime1">
              <a:rPr lang="ja-JP" altLang="en-US" smtClean="0"/>
              <a:t>2023/2/22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MS PGothic"/>
                <a:cs typeface="MS P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267556E-07A7-5D4E-BE03-0D15223773DA}" type="datetime1">
              <a:rPr lang="ja-JP" altLang="en-US" smtClean="0"/>
              <a:t>2023/2/22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AC9FA58-DD49-234E-A1BC-7F100E564374}" type="datetime1">
              <a:rPr lang="ja-JP" altLang="en-US" smtClean="0"/>
              <a:t>2023/2/22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70DCBFB-940D-3B4F-ABD1-0475DE96D235}"/>
              </a:ext>
            </a:extLst>
          </p:cNvPr>
          <p:cNvSpPr>
            <a:spLocks noGrp="1"/>
          </p:cNvSpPr>
          <p:nvPr>
            <p:ph type="dt" sz="half" idx="10"/>
          </p:nvPr>
        </p:nvSpPr>
        <p:spPr/>
        <p:txBody>
          <a:bodyPr/>
          <a:lstStyle/>
          <a:p>
            <a:pPr>
              <a:defRPr/>
            </a:pPr>
            <a:fld id="{9FC16D7A-DE25-1542-8824-BD4F1476506B}" type="datetime1">
              <a:rPr lang="ja-JP" altLang="en-US" smtClean="0">
                <a:solidFill>
                  <a:prstClr val="black">
                    <a:tint val="75000"/>
                  </a:prstClr>
                </a:solidFill>
              </a:rPr>
              <a:t>2023/2/22</a:t>
            </a:fld>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id="{99D0F264-2BD1-F54A-9B01-E73DB16C1DD4}"/>
              </a:ext>
            </a:extLst>
          </p:cNvPr>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3BB46095-2961-E546-878D-AB64B77F43B6}"/>
              </a:ext>
            </a:extLst>
          </p:cNvPr>
          <p:cNvSpPr>
            <a:spLocks noGrp="1"/>
          </p:cNvSpPr>
          <p:nvPr>
            <p:ph type="sldNum" sz="quarter" idx="12"/>
          </p:nvPr>
        </p:nvSpPr>
        <p:spPr/>
        <p:txBody>
          <a:bodyPr/>
          <a:lstStyle/>
          <a:p>
            <a:fld id="{B42FF96E-397A-7E4D-906C-7592EB2EF79E}" type="slidenum">
              <a:rPr kumimoji="1" lang="ja-JP" altLang="en-US" smtClean="0"/>
              <a:t>‹#›</a:t>
            </a:fld>
            <a:endParaRPr kumimoji="1" lang="ja-JP" altLang="en-US"/>
          </a:p>
        </p:txBody>
      </p:sp>
      <p:sp>
        <p:nvSpPr>
          <p:cNvPr id="5" name="スライド番号プレースホルダー 4" hidden="1">
            <a:extLst>
              <a:ext uri="{FF2B5EF4-FFF2-40B4-BE49-F238E27FC236}">
                <a16:creationId xmlns:a16="http://schemas.microsoft.com/office/drawing/2014/main" id="{4E3B0E32-FE27-E24C-BAD6-8A1E7608E4E0}"/>
              </a:ext>
            </a:extLst>
          </p:cNvPr>
          <p:cNvSpPr txBox="1">
            <a:spLocks/>
          </p:cNvSpPr>
          <p:nvPr userDrawn="1"/>
        </p:nvSpPr>
        <p:spPr>
          <a:xfrm>
            <a:off x="8532441" y="6453336"/>
            <a:ext cx="576064" cy="432048"/>
          </a:xfrm>
          <a:prstGeom prst="rect">
            <a:avLst/>
          </a:prstGeom>
        </p:spPr>
        <p:txBody>
          <a:bodyPr vert="horz" lIns="91440" tIns="45720" rIns="91440" bIns="45720" rtlCol="0" anchor="ctr"/>
          <a:lstStyle>
            <a:defPPr>
              <a:defRPr lang="ja-JP"/>
            </a:defPPr>
            <a:lvl1pPr marL="0" algn="ctr" defTabSz="914400" rtl="0" eaLnBrk="1" fontAlgn="auto" latinLnBrk="0" hangingPunct="1">
              <a:spcBef>
                <a:spcPts val="0"/>
              </a:spcBef>
              <a:spcAft>
                <a:spcPts val="0"/>
              </a:spcAft>
              <a:defRPr kumimoji="1" sz="4400"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F8DDC596-72CC-4269-AAF8-6DC0405CA477}" type="slidenum">
              <a:rPr lang="ja-JP" altLang="en-US" sz="2400" smtClean="0">
                <a:solidFill>
                  <a:srgbClr val="31919C"/>
                </a:solidFill>
              </a:rPr>
              <a:pPr>
                <a:defRPr/>
              </a:pPr>
              <a:t>‹#›</a:t>
            </a:fld>
            <a:endParaRPr lang="ja-JP" altLang="en-US" sz="2400" dirty="0">
              <a:solidFill>
                <a:srgbClr val="31919C"/>
              </a:solidFill>
            </a:endParaRPr>
          </a:p>
        </p:txBody>
      </p:sp>
      <p:sp>
        <p:nvSpPr>
          <p:cNvPr id="6" name="スライド番号プレースホルダー 4">
            <a:extLst>
              <a:ext uri="{FF2B5EF4-FFF2-40B4-BE49-F238E27FC236}">
                <a16:creationId xmlns:a16="http://schemas.microsoft.com/office/drawing/2014/main" id="{F5ACC78B-BE9B-1F49-9568-9028294A4CD9}"/>
              </a:ext>
            </a:extLst>
          </p:cNvPr>
          <p:cNvSpPr txBox="1">
            <a:spLocks/>
          </p:cNvSpPr>
          <p:nvPr userDrawn="1"/>
        </p:nvSpPr>
        <p:spPr>
          <a:xfrm>
            <a:off x="8676456" y="6525344"/>
            <a:ext cx="576064" cy="432048"/>
          </a:xfrm>
          <a:prstGeom prst="rect">
            <a:avLst/>
          </a:prstGeom>
        </p:spPr>
        <p:txBody>
          <a:bodyPr vert="horz" lIns="91440" tIns="45720" rIns="91440" bIns="45720" rtlCol="0" anchor="ctr"/>
          <a:lstStyle>
            <a:defPPr>
              <a:defRPr lang="ja-JP"/>
            </a:defPPr>
            <a:lvl1pPr marL="0" algn="ctr" defTabSz="914400" rtl="0" eaLnBrk="1" fontAlgn="auto" latinLnBrk="0" hangingPunct="1">
              <a:spcBef>
                <a:spcPts val="0"/>
              </a:spcBef>
              <a:spcAft>
                <a:spcPts val="0"/>
              </a:spcAft>
              <a:defRPr kumimoji="1" sz="4400"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F8DDC596-72CC-4269-AAF8-6DC0405CA477}" type="slidenum">
              <a:rPr lang="ja-JP" altLang="en-US" sz="1600" b="1" smtClean="0">
                <a:solidFill>
                  <a:schemeClr val="tx1"/>
                </a:solidFill>
              </a:rPr>
              <a:pPr>
                <a:defRPr/>
              </a:pPr>
              <a:t>‹#›</a:t>
            </a:fld>
            <a:endParaRPr lang="ja-JP" altLang="en-US" sz="1600" b="1" dirty="0">
              <a:solidFill>
                <a:schemeClr val="tx1"/>
              </a:solidFill>
            </a:endParaRPr>
          </a:p>
        </p:txBody>
      </p:sp>
    </p:spTree>
    <p:extLst>
      <p:ext uri="{BB962C8B-B14F-4D97-AF65-F5344CB8AC3E}">
        <p14:creationId xmlns:p14="http://schemas.microsoft.com/office/powerpoint/2010/main" val="2066073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86243" y="151891"/>
            <a:ext cx="4467860" cy="744855"/>
          </a:xfrm>
          <a:prstGeom prst="rect">
            <a:avLst/>
          </a:prstGeom>
        </p:spPr>
        <p:txBody>
          <a:bodyPr wrap="square" lIns="0" tIns="0" rIns="0" bIns="0">
            <a:spAutoFit/>
          </a:bodyPr>
          <a:lstStyle>
            <a:lvl1pPr>
              <a:defRPr sz="2400" b="0" i="0">
                <a:solidFill>
                  <a:schemeClr val="tx1"/>
                </a:solidFill>
                <a:latin typeface="MS PGothic"/>
                <a:cs typeface="MS PGothic"/>
              </a:defRPr>
            </a:lvl1pPr>
          </a:lstStyle>
          <a:p>
            <a:endParaRPr/>
          </a:p>
        </p:txBody>
      </p:sp>
      <p:sp>
        <p:nvSpPr>
          <p:cNvPr id="3" name="Holder 3"/>
          <p:cNvSpPr>
            <a:spLocks noGrp="1"/>
          </p:cNvSpPr>
          <p:nvPr>
            <p:ph type="body" idx="1"/>
          </p:nvPr>
        </p:nvSpPr>
        <p:spPr>
          <a:xfrm>
            <a:off x="5011102" y="2023364"/>
            <a:ext cx="3710940" cy="1851660"/>
          </a:xfrm>
          <a:prstGeom prst="rect">
            <a:avLst/>
          </a:prstGeom>
        </p:spPr>
        <p:txBody>
          <a:bodyPr wrap="square" lIns="0" tIns="0" rIns="0" bIns="0">
            <a:spAutoFit/>
          </a:bodyPr>
          <a:lstStyle>
            <a:lvl1pPr>
              <a:defRPr sz="2400" b="0" i="0">
                <a:solidFill>
                  <a:schemeClr val="tx1"/>
                </a:solidFill>
                <a:latin typeface="MS PGothic"/>
                <a:cs typeface="MS PGothic"/>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F92395A0-3B5C-C74B-B0B3-A8EF2AC836AE}" type="datetime1">
              <a:rPr lang="ja-JP" altLang="en-US" smtClean="0"/>
              <a:t>2023/2/22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8600" y="2438400"/>
            <a:ext cx="8801528" cy="672172"/>
          </a:xfrm>
          <a:prstGeom prst="rect">
            <a:avLst/>
          </a:prstGeom>
        </p:spPr>
        <p:txBody>
          <a:bodyPr vert="horz" wrap="square" lIns="0" tIns="3175" rIns="0" bIns="0" rtlCol="0">
            <a:spAutoFit/>
          </a:bodyPr>
          <a:lstStyle/>
          <a:p>
            <a:pPr marL="12700" marR="5080" algn="ctr">
              <a:lnSpc>
                <a:spcPct val="101699"/>
              </a:lnSpc>
              <a:spcBef>
                <a:spcPts val="25"/>
              </a:spcBef>
            </a:pPr>
            <a:r>
              <a:rPr lang="ja-JP" altLang="en-US" sz="4800"/>
              <a:t>民児協リーダーに求められる役割</a:t>
            </a:r>
            <a:endParaRPr sz="4800" dirty="0"/>
          </a:p>
        </p:txBody>
      </p:sp>
      <p:sp>
        <p:nvSpPr>
          <p:cNvPr id="4" name="object 4"/>
          <p:cNvSpPr txBox="1"/>
          <p:nvPr/>
        </p:nvSpPr>
        <p:spPr>
          <a:xfrm>
            <a:off x="5402754" y="4665979"/>
            <a:ext cx="2750645" cy="1113790"/>
          </a:xfrm>
          <a:prstGeom prst="rect">
            <a:avLst/>
          </a:prstGeom>
        </p:spPr>
        <p:txBody>
          <a:bodyPr vert="horz" wrap="square" lIns="0" tIns="34925" rIns="0" bIns="0" rtlCol="0">
            <a:spAutoFit/>
          </a:bodyPr>
          <a:lstStyle/>
          <a:p>
            <a:pPr marL="12700" marR="5080">
              <a:lnSpc>
                <a:spcPts val="2780"/>
              </a:lnSpc>
              <a:spcBef>
                <a:spcPts val="275"/>
              </a:spcBef>
            </a:pPr>
            <a:r>
              <a:rPr sz="2400" dirty="0">
                <a:latin typeface="MS PGothic"/>
                <a:cs typeface="MS PGothic"/>
              </a:rPr>
              <a:t>ル</a:t>
            </a:r>
            <a:r>
              <a:rPr sz="2400" spc="5" dirty="0">
                <a:latin typeface="MS PGothic"/>
                <a:cs typeface="MS PGothic"/>
              </a:rPr>
              <a:t>ー</a:t>
            </a:r>
            <a:r>
              <a:rPr sz="2400" spc="-5" dirty="0">
                <a:latin typeface="MS PGothic"/>
                <a:cs typeface="MS PGothic"/>
              </a:rPr>
              <a:t>テ</a:t>
            </a:r>
            <a:r>
              <a:rPr sz="2400" dirty="0">
                <a:latin typeface="MS PGothic"/>
                <a:cs typeface="MS PGothic"/>
              </a:rPr>
              <a:t>ル学院大学 教授・学術顧問</a:t>
            </a:r>
          </a:p>
          <a:p>
            <a:pPr marL="12700">
              <a:lnSpc>
                <a:spcPts val="2830"/>
              </a:lnSpc>
            </a:pPr>
            <a:r>
              <a:rPr sz="2400" dirty="0">
                <a:latin typeface="MS PGothic"/>
                <a:cs typeface="MS PGothic"/>
              </a:rPr>
              <a:t>市川</a:t>
            </a:r>
            <a:r>
              <a:rPr lang="ja-JP" altLang="en-US" sz="2400" dirty="0">
                <a:latin typeface="MS PGothic"/>
                <a:cs typeface="MS PGothic"/>
              </a:rPr>
              <a:t>　</a:t>
            </a:r>
            <a:r>
              <a:rPr sz="2400" dirty="0" err="1">
                <a:latin typeface="MS PGothic"/>
                <a:cs typeface="MS PGothic"/>
              </a:rPr>
              <a:t>一宏</a:t>
            </a:r>
            <a:endParaRPr sz="2400" dirty="0">
              <a:latin typeface="MS PGothic"/>
              <a:cs typeface="MS PGothic"/>
            </a:endParaRPr>
          </a:p>
        </p:txBody>
      </p:sp>
      <p:sp>
        <p:nvSpPr>
          <p:cNvPr id="5" name="テキスト ボックス 4">
            <a:extLst>
              <a:ext uri="{FF2B5EF4-FFF2-40B4-BE49-F238E27FC236}">
                <a16:creationId xmlns:a16="http://schemas.microsoft.com/office/drawing/2014/main" id="{F8843CBE-CB6F-1443-A23B-029DBF58D268}"/>
              </a:ext>
            </a:extLst>
          </p:cNvPr>
          <p:cNvSpPr txBox="1"/>
          <p:nvPr/>
        </p:nvSpPr>
        <p:spPr>
          <a:xfrm>
            <a:off x="4883967" y="621383"/>
            <a:ext cx="3788217" cy="523220"/>
          </a:xfrm>
          <a:prstGeom prst="rect">
            <a:avLst/>
          </a:prstGeom>
          <a:noFill/>
        </p:spPr>
        <p:txBody>
          <a:bodyPr wrap="none" rtlCol="0">
            <a:spAutoFit/>
          </a:bodyPr>
          <a:lstStyle/>
          <a:p>
            <a:r>
              <a:rPr lang="en-US" altLang="ja-JP" sz="2800" dirty="0"/>
              <a:t>2022</a:t>
            </a:r>
            <a:r>
              <a:rPr lang="ja-JP" altLang="en-US" sz="2800"/>
              <a:t>年度民生委員大学</a:t>
            </a:r>
            <a:endParaRPr kumimoji="1" lang="ja-JP" altLang="en-US" sz="2800"/>
          </a:p>
        </p:txBody>
      </p:sp>
      <p:sp>
        <p:nvSpPr>
          <p:cNvPr id="2" name="スライド番号プレースホルダー 1">
            <a:extLst>
              <a:ext uri="{FF2B5EF4-FFF2-40B4-BE49-F238E27FC236}">
                <a16:creationId xmlns:a16="http://schemas.microsoft.com/office/drawing/2014/main" id="{FBAE9B95-1736-BF4C-9880-86080A72DA54}"/>
              </a:ext>
            </a:extLst>
          </p:cNvPr>
          <p:cNvSpPr>
            <a:spLocks noGrp="1"/>
          </p:cNvSpPr>
          <p:nvPr>
            <p:ph type="sldNum" sz="quarter" idx="7"/>
          </p:nvPr>
        </p:nvSpPr>
        <p:spPr/>
        <p:txBody>
          <a:bodyPr/>
          <a:lstStyle/>
          <a:p>
            <a:fld id="{B6F15528-21DE-4FAA-801E-634DDDAF4B2B}" type="slidenum">
              <a:rPr lang="en-US" altLang="ja-JP" smtClean="0"/>
              <a:t>1</a:t>
            </a:fld>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46087" y="3147512"/>
            <a:ext cx="8458200" cy="1363194"/>
          </a:xfrm>
          <a:prstGeom prst="rect">
            <a:avLst/>
          </a:prstGeom>
        </p:spPr>
        <p:txBody>
          <a:bodyPr vert="horz" wrap="square" lIns="0" tIns="8890" rIns="0" bIns="0" rtlCol="0">
            <a:spAutoFit/>
          </a:bodyPr>
          <a:lstStyle/>
          <a:p>
            <a:pPr marL="1270000" marR="5080" indent="-1257300" algn="ctr">
              <a:lnSpc>
                <a:spcPct val="100499"/>
              </a:lnSpc>
              <a:spcBef>
                <a:spcPts val="70"/>
              </a:spcBef>
            </a:pPr>
            <a:r>
              <a:rPr lang="en-US" altLang="ja-JP" sz="4400" dirty="0" err="1">
                <a:latin typeface="MS PGothic" panose="020B0600070205080204" pitchFamily="34" charset="-128"/>
                <a:ea typeface="MS PGothic" panose="020B0600070205080204" pitchFamily="34" charset="-128"/>
              </a:rPr>
              <a:t>Ⅲ</a:t>
            </a:r>
            <a:r>
              <a:rPr sz="4400" dirty="0" err="1">
                <a:latin typeface="MS PGothic" panose="020B0600070205080204" pitchFamily="34" charset="-128"/>
                <a:ea typeface="MS PGothic" panose="020B0600070205080204" pitchFamily="34" charset="-128"/>
              </a:rPr>
              <a:t>）民生委員</a:t>
            </a:r>
            <a:r>
              <a:rPr lang="ja-JP" altLang="en-US" sz="4400">
                <a:latin typeface="MS PGothic" panose="020B0600070205080204" pitchFamily="34" charset="-128"/>
                <a:ea typeface="MS PGothic" panose="020B0600070205080204" pitchFamily="34" charset="-128"/>
              </a:rPr>
              <a:t>・</a:t>
            </a:r>
            <a:r>
              <a:rPr sz="4400" dirty="0" err="1">
                <a:latin typeface="MS PGothic" panose="020B0600070205080204" pitchFamily="34" charset="-128"/>
                <a:ea typeface="MS PGothic" panose="020B0600070205080204" pitchFamily="34" charset="-128"/>
              </a:rPr>
              <a:t>児童委員活動</a:t>
            </a:r>
            <a:br>
              <a:rPr lang="en-US" sz="4400" dirty="0">
                <a:latin typeface="MS PGothic" panose="020B0600070205080204" pitchFamily="34" charset="-128"/>
                <a:ea typeface="MS PGothic" panose="020B0600070205080204" pitchFamily="34" charset="-128"/>
              </a:rPr>
            </a:br>
            <a:r>
              <a:rPr sz="4400" dirty="0" err="1">
                <a:latin typeface="MS PGothic" panose="020B0600070205080204" pitchFamily="34" charset="-128"/>
                <a:ea typeface="MS PGothic" panose="020B0600070205080204" pitchFamily="34" charset="-128"/>
              </a:rPr>
              <a:t>の</a:t>
            </a:r>
            <a:r>
              <a:rPr lang="ja-JP" altLang="en-US" sz="4400">
                <a:latin typeface="MS PGothic" panose="020B0600070205080204" pitchFamily="34" charset="-128"/>
                <a:ea typeface="MS PGothic" panose="020B0600070205080204" pitchFamily="34" charset="-128"/>
              </a:rPr>
              <a:t>原点に帰る</a:t>
            </a:r>
            <a:endParaRPr sz="4400" dirty="0">
              <a:latin typeface="MS PGothic" panose="020B0600070205080204" pitchFamily="34" charset="-128"/>
              <a:ea typeface="MS PGothic" panose="020B0600070205080204" pitchFamily="34" charset="-128"/>
            </a:endParaRPr>
          </a:p>
        </p:txBody>
      </p:sp>
      <p:sp>
        <p:nvSpPr>
          <p:cNvPr id="4" name="スライド番号プレースホルダー 3">
            <a:extLst>
              <a:ext uri="{FF2B5EF4-FFF2-40B4-BE49-F238E27FC236}">
                <a16:creationId xmlns:a16="http://schemas.microsoft.com/office/drawing/2014/main" id="{77A4AF67-D520-4E79-B71F-764319768EF8}"/>
              </a:ext>
            </a:extLst>
          </p:cNvPr>
          <p:cNvSpPr>
            <a:spLocks noGrp="1"/>
          </p:cNvSpPr>
          <p:nvPr>
            <p:ph type="sldNum" sz="quarter" idx="7"/>
          </p:nvPr>
        </p:nvSpPr>
        <p:spPr/>
        <p:txBody>
          <a:bodyPr/>
          <a:lstStyle/>
          <a:p>
            <a:fld id="{B6F15528-21DE-4FAA-801E-634DDDAF4B2B}" type="slidenum">
              <a:rPr lang="en-US" altLang="ja-JP" smtClean="0"/>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0500" y="167640"/>
            <a:ext cx="8169909"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FF0000"/>
                </a:solidFill>
              </a:rPr>
              <a:t>１</a:t>
            </a:r>
            <a:r>
              <a:rPr sz="3600" spc="-5" dirty="0">
                <a:solidFill>
                  <a:srgbClr val="FF0000"/>
                </a:solidFill>
              </a:rPr>
              <a:t>．</a:t>
            </a:r>
            <a:r>
              <a:rPr sz="3600" dirty="0">
                <a:solidFill>
                  <a:srgbClr val="FF0000"/>
                </a:solidFill>
              </a:rPr>
              <a:t>民生委員が直面する５</a:t>
            </a:r>
            <a:r>
              <a:rPr sz="3600" spc="5" dirty="0">
                <a:solidFill>
                  <a:srgbClr val="FF0000"/>
                </a:solidFill>
              </a:rPr>
              <a:t>つ</a:t>
            </a:r>
            <a:r>
              <a:rPr sz="3600" dirty="0">
                <a:solidFill>
                  <a:srgbClr val="FF0000"/>
                </a:solidFill>
              </a:rPr>
              <a:t>の壁への対応</a:t>
            </a:r>
          </a:p>
        </p:txBody>
      </p:sp>
      <p:sp>
        <p:nvSpPr>
          <p:cNvPr id="4" name="object 4"/>
          <p:cNvSpPr txBox="1"/>
          <p:nvPr/>
        </p:nvSpPr>
        <p:spPr>
          <a:xfrm>
            <a:off x="209161" y="990600"/>
            <a:ext cx="8762999" cy="5653855"/>
          </a:xfrm>
          <a:prstGeom prst="rect">
            <a:avLst/>
          </a:prstGeom>
        </p:spPr>
        <p:txBody>
          <a:bodyPr vert="horz" wrap="square" lIns="0" tIns="9525" rIns="0" bIns="0" rtlCol="0">
            <a:spAutoFit/>
          </a:bodyPr>
          <a:lstStyle/>
          <a:p>
            <a:pPr marL="469900" marR="173355" indent="-457200">
              <a:lnSpc>
                <a:spcPct val="100800"/>
              </a:lnSpc>
              <a:spcBef>
                <a:spcPts val="75"/>
              </a:spcBef>
              <a:buFont typeface="+mj-ea"/>
              <a:buAutoNum type="circleNumDbPlain"/>
            </a:pPr>
            <a:r>
              <a:rPr sz="2400" u="sng" spc="-100" dirty="0">
                <a:solidFill>
                  <a:srgbClr val="FF0000"/>
                </a:solidFill>
                <a:uFill>
                  <a:solidFill>
                    <a:srgbClr val="000000"/>
                  </a:solidFill>
                </a:uFill>
                <a:latin typeface="MS PGothic"/>
                <a:cs typeface="MS PGothic"/>
              </a:rPr>
              <a:t>＜</a:t>
            </a:r>
            <a:r>
              <a:rPr sz="2400" u="sng" spc="-100" dirty="0" err="1">
                <a:solidFill>
                  <a:srgbClr val="FF0000"/>
                </a:solidFill>
                <a:uFill>
                  <a:solidFill>
                    <a:srgbClr val="000000"/>
                  </a:solidFill>
                </a:uFill>
                <a:latin typeface="MS PGothic"/>
                <a:cs typeface="MS PGothic"/>
              </a:rPr>
              <a:t>先行する期待の壁</a:t>
            </a:r>
            <a:r>
              <a:rPr sz="2400" u="sng" spc="-100" dirty="0">
                <a:solidFill>
                  <a:srgbClr val="FF0000"/>
                </a:solidFill>
                <a:uFill>
                  <a:solidFill>
                    <a:srgbClr val="000000"/>
                  </a:solidFill>
                </a:uFill>
                <a:latin typeface="MS PGothic"/>
                <a:cs typeface="MS PGothic"/>
              </a:rPr>
              <a:t>＞</a:t>
            </a:r>
            <a:endParaRPr lang="en-US" altLang="ja-JP" sz="2400" u="sng" spc="-100" dirty="0">
              <a:solidFill>
                <a:srgbClr val="FF0000"/>
              </a:solidFill>
              <a:uFill>
                <a:solidFill>
                  <a:srgbClr val="000000"/>
                </a:solidFill>
              </a:uFill>
              <a:latin typeface="MS PGothic"/>
              <a:cs typeface="MS PGothic"/>
            </a:endParaRPr>
          </a:p>
          <a:p>
            <a:pPr marL="12700" marR="173355">
              <a:lnSpc>
                <a:spcPct val="100800"/>
              </a:lnSpc>
              <a:spcBef>
                <a:spcPts val="75"/>
              </a:spcBef>
            </a:pPr>
            <a:r>
              <a:rPr sz="2400" spc="-100" dirty="0">
                <a:latin typeface="MS PGothic"/>
                <a:cs typeface="MS PGothic"/>
              </a:rPr>
              <a:t>地域の問題を民生委員だけで解決することは無理です。それぞれの地域は、民生委員、専門職、ボランティア、住民が協働して課題に取り組むために、それぞれの具体的な役割を確認することが不可欠。</a:t>
            </a:r>
            <a:endParaRPr lang="en-US" altLang="ja-JP" sz="2400" spc="-100" dirty="0">
              <a:latin typeface="MS PGothic"/>
              <a:cs typeface="MS PGothic"/>
            </a:endParaRPr>
          </a:p>
          <a:p>
            <a:pPr marL="12700" marR="173355">
              <a:lnSpc>
                <a:spcPct val="100800"/>
              </a:lnSpc>
              <a:spcBef>
                <a:spcPts val="75"/>
              </a:spcBef>
            </a:pPr>
            <a:endParaRPr lang="en-US" altLang="ja-JP" sz="2400" spc="-100" dirty="0">
              <a:latin typeface="MS PGothic"/>
              <a:cs typeface="MS PGothic"/>
            </a:endParaRPr>
          </a:p>
          <a:p>
            <a:pPr marL="12700" marR="173355">
              <a:lnSpc>
                <a:spcPct val="100800"/>
              </a:lnSpc>
              <a:spcBef>
                <a:spcPts val="75"/>
              </a:spcBef>
            </a:pPr>
            <a:r>
              <a:rPr lang="ja-JP" altLang="en-US" sz="2400" u="sng" spc="-100" dirty="0">
                <a:solidFill>
                  <a:srgbClr val="FF0000"/>
                </a:solidFill>
                <a:uFill>
                  <a:solidFill>
                    <a:srgbClr val="000000"/>
                  </a:solidFill>
                </a:uFill>
                <a:latin typeface="MS PGothic"/>
                <a:cs typeface="MS PGothic"/>
              </a:rPr>
              <a:t>②</a:t>
            </a:r>
            <a:r>
              <a:rPr sz="2400" u="sng" spc="-100" dirty="0">
                <a:solidFill>
                  <a:srgbClr val="FF0000"/>
                </a:solidFill>
                <a:uFill>
                  <a:solidFill>
                    <a:srgbClr val="000000"/>
                  </a:solidFill>
                </a:uFill>
                <a:latin typeface="MS PGothic"/>
                <a:cs typeface="MS PGothic"/>
              </a:rPr>
              <a:t>＜</a:t>
            </a:r>
            <a:r>
              <a:rPr sz="2400" u="sng" spc="-100" dirty="0" err="1">
                <a:solidFill>
                  <a:srgbClr val="FF0000"/>
                </a:solidFill>
                <a:uFill>
                  <a:solidFill>
                    <a:srgbClr val="000000"/>
                  </a:solidFill>
                </a:uFill>
                <a:latin typeface="MS PGothic"/>
                <a:cs typeface="MS PGothic"/>
              </a:rPr>
              <a:t>多様な役割の壁</a:t>
            </a:r>
            <a:r>
              <a:rPr sz="2400" u="sng" spc="-100" dirty="0">
                <a:solidFill>
                  <a:srgbClr val="FF0000"/>
                </a:solidFill>
                <a:uFill>
                  <a:solidFill>
                    <a:srgbClr val="000000"/>
                  </a:solidFill>
                </a:uFill>
                <a:latin typeface="MS PGothic"/>
                <a:cs typeface="MS PGothic"/>
              </a:rPr>
              <a:t>＞</a:t>
            </a:r>
            <a:endParaRPr lang="en-US" altLang="ja-JP" sz="2400" u="sng" spc="-100" dirty="0">
              <a:solidFill>
                <a:srgbClr val="FF0000"/>
              </a:solidFill>
              <a:uFill>
                <a:solidFill>
                  <a:srgbClr val="000000"/>
                </a:solidFill>
              </a:uFill>
              <a:latin typeface="MS PGothic"/>
              <a:cs typeface="MS PGothic"/>
            </a:endParaRPr>
          </a:p>
          <a:p>
            <a:pPr marL="12700" marR="173355">
              <a:lnSpc>
                <a:spcPct val="100800"/>
              </a:lnSpc>
              <a:spcBef>
                <a:spcPts val="75"/>
              </a:spcBef>
            </a:pPr>
            <a:r>
              <a:rPr sz="2400" spc="-100" dirty="0" err="1">
                <a:latin typeface="MS PGothic"/>
                <a:cs typeface="MS PGothic"/>
              </a:rPr>
              <a:t>どこまで、どのような活動</a:t>
            </a:r>
            <a:r>
              <a:rPr lang="ja-JP" altLang="en-US" sz="2400" spc="-100" dirty="0">
                <a:latin typeface="MS PGothic"/>
                <a:cs typeface="MS PGothic"/>
              </a:rPr>
              <a:t>を</a:t>
            </a:r>
            <a:r>
              <a:rPr sz="2400" spc="-100" dirty="0" err="1">
                <a:latin typeface="MS PGothic"/>
                <a:cs typeface="MS PGothic"/>
              </a:rPr>
              <a:t>したら良いか、生委員自身が戸惑うことがあります。それぞれが</a:t>
            </a:r>
            <a:r>
              <a:rPr sz="2400" spc="-100" dirty="0">
                <a:latin typeface="MS PGothic"/>
                <a:cs typeface="MS PGothic"/>
              </a:rPr>
              <a:t>、「したいこと」「</a:t>
            </a:r>
            <a:r>
              <a:rPr sz="2400" spc="-100" dirty="0" err="1">
                <a:latin typeface="MS PGothic"/>
                <a:cs typeface="MS PGothic"/>
              </a:rPr>
              <a:t>できること</a:t>
            </a:r>
            <a:r>
              <a:rPr sz="2400" spc="-100" dirty="0">
                <a:latin typeface="MS PGothic"/>
                <a:cs typeface="MS PGothic"/>
              </a:rPr>
              <a:t>」「</a:t>
            </a:r>
            <a:r>
              <a:rPr sz="2400" spc="-100" dirty="0" err="1">
                <a:latin typeface="MS PGothic"/>
                <a:cs typeface="MS PGothic"/>
              </a:rPr>
              <a:t>求められていること」を確認し、活動のための知識と技術を高めていくこと</a:t>
            </a:r>
            <a:r>
              <a:rPr lang="ja-JP" altLang="en-US" sz="2400" spc="-100" dirty="0">
                <a:latin typeface="MS PGothic"/>
                <a:cs typeface="MS PGothic"/>
              </a:rPr>
              <a:t>が</a:t>
            </a:r>
            <a:r>
              <a:rPr sz="2400" spc="-100" dirty="0" err="1">
                <a:latin typeface="MS PGothic"/>
                <a:cs typeface="MS PGothic"/>
              </a:rPr>
              <a:t>必要です</a:t>
            </a:r>
            <a:r>
              <a:rPr sz="2400" spc="-100" dirty="0">
                <a:latin typeface="MS PGothic"/>
                <a:cs typeface="MS PGothic"/>
              </a:rPr>
              <a:t>。</a:t>
            </a:r>
            <a:endParaRPr lang="en-US" altLang="ja-JP" sz="2400" spc="-100" dirty="0">
              <a:latin typeface="MS PGothic"/>
              <a:cs typeface="MS PGothic"/>
            </a:endParaRPr>
          </a:p>
          <a:p>
            <a:pPr marL="12700" marR="173355">
              <a:lnSpc>
                <a:spcPct val="100800"/>
              </a:lnSpc>
              <a:spcBef>
                <a:spcPts val="75"/>
              </a:spcBef>
            </a:pPr>
            <a:endParaRPr lang="en-US" altLang="ja-JP" sz="2400" spc="-100" dirty="0">
              <a:latin typeface="MS PGothic"/>
              <a:cs typeface="MS PGothic"/>
            </a:endParaRPr>
          </a:p>
          <a:p>
            <a:pPr marL="12700" marR="173355">
              <a:lnSpc>
                <a:spcPct val="100800"/>
              </a:lnSpc>
              <a:spcBef>
                <a:spcPts val="75"/>
              </a:spcBef>
            </a:pPr>
            <a:r>
              <a:rPr lang="ja-JP" altLang="en-US" sz="2400" u="sng" spc="-100" dirty="0">
                <a:solidFill>
                  <a:srgbClr val="FF0000"/>
                </a:solidFill>
                <a:uFill>
                  <a:solidFill>
                    <a:srgbClr val="000000"/>
                  </a:solidFill>
                </a:uFill>
                <a:latin typeface="MS PGothic"/>
                <a:cs typeface="MS PGothic"/>
              </a:rPr>
              <a:t>③</a:t>
            </a:r>
            <a:r>
              <a:rPr sz="2400" u="sng" spc="-100" dirty="0">
                <a:solidFill>
                  <a:srgbClr val="FF0000"/>
                </a:solidFill>
                <a:uFill>
                  <a:solidFill>
                    <a:srgbClr val="000000"/>
                  </a:solidFill>
                </a:uFill>
                <a:latin typeface="MS PGothic"/>
                <a:cs typeface="MS PGothic"/>
              </a:rPr>
              <a:t>＜</a:t>
            </a:r>
            <a:r>
              <a:rPr sz="2400" u="sng" spc="-100" dirty="0" err="1">
                <a:solidFill>
                  <a:srgbClr val="FF0000"/>
                </a:solidFill>
                <a:uFill>
                  <a:solidFill>
                    <a:srgbClr val="000000"/>
                  </a:solidFill>
                </a:uFill>
                <a:latin typeface="MS PGothic"/>
                <a:cs typeface="MS PGothic"/>
              </a:rPr>
              <a:t>地域の理解の壁</a:t>
            </a:r>
            <a:r>
              <a:rPr sz="2400" u="sng" spc="-100" dirty="0">
                <a:solidFill>
                  <a:srgbClr val="FF0000"/>
                </a:solidFill>
                <a:uFill>
                  <a:solidFill>
                    <a:srgbClr val="000000"/>
                  </a:solidFill>
                </a:uFill>
                <a:latin typeface="MS PGothic"/>
                <a:cs typeface="MS PGothic"/>
              </a:rPr>
              <a:t>＞</a:t>
            </a:r>
            <a:endParaRPr lang="en-US" sz="2400" u="sng" spc="-100" dirty="0">
              <a:solidFill>
                <a:srgbClr val="FF0000"/>
              </a:solidFill>
              <a:uFill>
                <a:solidFill>
                  <a:srgbClr val="000000"/>
                </a:solidFill>
              </a:uFill>
              <a:latin typeface="MS PGothic"/>
              <a:cs typeface="MS PGothic"/>
            </a:endParaRPr>
          </a:p>
          <a:p>
            <a:pPr marL="12700" marR="173355">
              <a:lnSpc>
                <a:spcPct val="100800"/>
              </a:lnSpc>
              <a:spcBef>
                <a:spcPts val="75"/>
              </a:spcBef>
            </a:pPr>
            <a:r>
              <a:rPr sz="2400" spc="-100" dirty="0">
                <a:latin typeface="MS PGothic"/>
                <a:cs typeface="MS PGothic"/>
              </a:rPr>
              <a:t>多くの住民は、民生委員活動には長い歴史があり、先人の重要な働きが地域を支えてきたという事実、現在の民生委員活動の働きを知りません。民生委員も、自分の活動を説明し、地域の理解を広げることが求められています。</a:t>
            </a:r>
          </a:p>
        </p:txBody>
      </p:sp>
      <p:sp>
        <p:nvSpPr>
          <p:cNvPr id="2" name="スライド番号プレースホルダー 1">
            <a:extLst>
              <a:ext uri="{FF2B5EF4-FFF2-40B4-BE49-F238E27FC236}">
                <a16:creationId xmlns:a16="http://schemas.microsoft.com/office/drawing/2014/main" id="{098EB9FF-D71C-EE4B-A1D5-F7BD34EB77AD}"/>
              </a:ext>
            </a:extLst>
          </p:cNvPr>
          <p:cNvSpPr>
            <a:spLocks noGrp="1"/>
          </p:cNvSpPr>
          <p:nvPr>
            <p:ph type="sldNum" sz="quarter" idx="7"/>
          </p:nvPr>
        </p:nvSpPr>
        <p:spPr/>
        <p:txBody>
          <a:bodyPr/>
          <a:lstStyle/>
          <a:p>
            <a:fld id="{B6F15528-21DE-4FAA-801E-634DDDAF4B2B}" type="slidenum">
              <a:rPr lang="en-US" altLang="ja-JP" smtClean="0"/>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8128" y="380491"/>
            <a:ext cx="8657272" cy="4724050"/>
          </a:xfrm>
          <a:prstGeom prst="rect">
            <a:avLst/>
          </a:prstGeom>
        </p:spPr>
        <p:txBody>
          <a:bodyPr vert="horz" wrap="square" lIns="0" tIns="18415" rIns="0" bIns="0" rtlCol="0">
            <a:spAutoFit/>
          </a:bodyPr>
          <a:lstStyle/>
          <a:p>
            <a:pPr marL="12700" marR="5080" algn="l">
              <a:lnSpc>
                <a:spcPct val="98300"/>
              </a:lnSpc>
              <a:spcBef>
                <a:spcPts val="145"/>
              </a:spcBef>
            </a:pPr>
            <a:r>
              <a:rPr u="sng" dirty="0">
                <a:solidFill>
                  <a:srgbClr val="FF0000"/>
                </a:solidFill>
              </a:rPr>
              <a:t>④＜</a:t>
            </a:r>
            <a:r>
              <a:rPr u="sng" dirty="0" err="1">
                <a:solidFill>
                  <a:srgbClr val="FF0000"/>
                </a:solidFill>
              </a:rPr>
              <a:t>日頃の活動の壁</a:t>
            </a:r>
            <a:r>
              <a:rPr u="sng" dirty="0">
                <a:solidFill>
                  <a:srgbClr val="FF0000"/>
                </a:solidFill>
              </a:rPr>
              <a:t>＞</a:t>
            </a:r>
            <a:br>
              <a:rPr lang="en-US" u="sng" dirty="0">
                <a:solidFill>
                  <a:srgbClr val="FF0000"/>
                </a:solidFill>
              </a:rPr>
            </a:br>
            <a:r>
              <a:rPr dirty="0" err="1"/>
              <a:t>民生委員は</a:t>
            </a:r>
            <a:r>
              <a:rPr spc="5" dirty="0" err="1"/>
              <a:t>、</a:t>
            </a:r>
            <a:r>
              <a:rPr dirty="0" err="1"/>
              <a:t>日</a:t>
            </a:r>
            <a:r>
              <a:rPr dirty="0"/>
              <a:t>々</a:t>
            </a:r>
            <a:r>
              <a:rPr spc="5" dirty="0"/>
              <a:t>、</a:t>
            </a:r>
            <a:r>
              <a:rPr dirty="0"/>
              <a:t>切磋琢磨</a:t>
            </a:r>
            <a:r>
              <a:rPr spc="-5" dirty="0"/>
              <a:t>しな</a:t>
            </a:r>
            <a:r>
              <a:rPr dirty="0"/>
              <a:t>が</a:t>
            </a:r>
            <a:r>
              <a:rPr spc="5" dirty="0"/>
              <a:t>ら</a:t>
            </a:r>
            <a:r>
              <a:rPr dirty="0"/>
              <a:t>活動</a:t>
            </a:r>
            <a:r>
              <a:rPr spc="-5" dirty="0"/>
              <a:t>をして</a:t>
            </a:r>
            <a:r>
              <a:rPr spc="5" dirty="0"/>
              <a:t>い</a:t>
            </a:r>
            <a:r>
              <a:rPr spc="-5" dirty="0"/>
              <a:t>ま</a:t>
            </a:r>
            <a:r>
              <a:rPr spc="5" dirty="0"/>
              <a:t>す。</a:t>
            </a:r>
            <a:r>
              <a:rPr dirty="0"/>
              <a:t>同時に自分</a:t>
            </a:r>
            <a:r>
              <a:rPr spc="-5" dirty="0"/>
              <a:t>だ</a:t>
            </a:r>
            <a:r>
              <a:rPr spc="5" dirty="0"/>
              <a:t>け</a:t>
            </a:r>
            <a:r>
              <a:rPr spc="-5" dirty="0"/>
              <a:t>で</a:t>
            </a:r>
            <a:r>
              <a:rPr dirty="0"/>
              <a:t>課題</a:t>
            </a:r>
            <a:r>
              <a:rPr spc="-5" dirty="0"/>
              <a:t>を</a:t>
            </a:r>
            <a:r>
              <a:rPr dirty="0"/>
              <a:t>背負</a:t>
            </a:r>
            <a:r>
              <a:rPr spc="5" dirty="0"/>
              <a:t>い、</a:t>
            </a:r>
            <a:r>
              <a:rPr dirty="0"/>
              <a:t>活動の目標</a:t>
            </a:r>
            <a:r>
              <a:rPr spc="-5" dirty="0"/>
              <a:t>と</a:t>
            </a:r>
            <a:r>
              <a:rPr dirty="0"/>
              <a:t>意味</a:t>
            </a:r>
            <a:r>
              <a:rPr spc="-5" dirty="0"/>
              <a:t>を</a:t>
            </a:r>
            <a:r>
              <a:rPr dirty="0"/>
              <a:t>見失うこ</a:t>
            </a:r>
            <a:r>
              <a:rPr spc="-5" dirty="0"/>
              <a:t>と</a:t>
            </a:r>
            <a:r>
              <a:rPr spc="5" dirty="0"/>
              <a:t>も</a:t>
            </a:r>
            <a:r>
              <a:rPr dirty="0"/>
              <a:t>あ</a:t>
            </a:r>
            <a:r>
              <a:rPr spc="-5" dirty="0"/>
              <a:t>りま</a:t>
            </a:r>
            <a:r>
              <a:rPr spc="5" dirty="0"/>
              <a:t>す。</a:t>
            </a:r>
            <a:r>
              <a:rPr dirty="0"/>
              <a:t>民生委員同士</a:t>
            </a:r>
            <a:r>
              <a:rPr spc="5" dirty="0"/>
              <a:t>、</a:t>
            </a:r>
            <a:r>
              <a:rPr dirty="0"/>
              <a:t>関係者</a:t>
            </a:r>
            <a:r>
              <a:rPr spc="-5" dirty="0"/>
              <a:t>と</a:t>
            </a:r>
            <a:r>
              <a:rPr dirty="0"/>
              <a:t>共に</a:t>
            </a:r>
            <a:r>
              <a:rPr spc="5" dirty="0"/>
              <a:t>、</a:t>
            </a:r>
            <a:r>
              <a:rPr dirty="0"/>
              <a:t>活動</a:t>
            </a:r>
            <a:r>
              <a:rPr spc="-5" dirty="0"/>
              <a:t>を</a:t>
            </a:r>
            <a:r>
              <a:rPr dirty="0"/>
              <a:t>振り返る機会があ</a:t>
            </a:r>
            <a:r>
              <a:rPr spc="-5" dirty="0"/>
              <a:t>り</a:t>
            </a:r>
            <a:r>
              <a:rPr spc="5" dirty="0"/>
              <a:t>、</a:t>
            </a:r>
            <a:r>
              <a:rPr dirty="0"/>
              <a:t>活動の意味</a:t>
            </a:r>
            <a:r>
              <a:rPr spc="-5" dirty="0"/>
              <a:t>を</a:t>
            </a:r>
            <a:r>
              <a:rPr dirty="0"/>
              <a:t>再確認</a:t>
            </a:r>
            <a:r>
              <a:rPr spc="-5" dirty="0"/>
              <a:t>でき</a:t>
            </a:r>
            <a:r>
              <a:rPr dirty="0"/>
              <a:t>る場が大切</a:t>
            </a:r>
            <a:r>
              <a:rPr spc="-5" dirty="0"/>
              <a:t>で</a:t>
            </a:r>
            <a:r>
              <a:rPr spc="5" dirty="0"/>
              <a:t>す</a:t>
            </a:r>
            <a:r>
              <a:rPr dirty="0"/>
              <a:t>。</a:t>
            </a:r>
            <a:br>
              <a:rPr lang="en-US" dirty="0"/>
            </a:br>
            <a:br>
              <a:rPr lang="en-US" dirty="0">
                <a:solidFill>
                  <a:srgbClr val="FF0000"/>
                </a:solidFill>
              </a:rPr>
            </a:br>
            <a:r>
              <a:rPr lang="ja-JP" altLang="en-US" sz="2400" u="sng">
                <a:solidFill>
                  <a:srgbClr val="FF0000"/>
                </a:solidFill>
                <a:latin typeface="MS PGothic"/>
                <a:cs typeface="MS PGothic"/>
              </a:rPr>
              <a:t>⑤＜活動</a:t>
            </a:r>
            <a:r>
              <a:rPr lang="ja-JP" altLang="en-US" sz="2400" u="sng" spc="-5">
                <a:solidFill>
                  <a:srgbClr val="FF0000"/>
                </a:solidFill>
                <a:latin typeface="MS PGothic"/>
                <a:cs typeface="MS PGothic"/>
              </a:rPr>
              <a:t>を</a:t>
            </a:r>
            <a:r>
              <a:rPr lang="ja-JP" altLang="en-US" sz="2400" u="sng">
                <a:solidFill>
                  <a:srgbClr val="FF0000"/>
                </a:solidFill>
                <a:latin typeface="MS PGothic"/>
                <a:cs typeface="MS PGothic"/>
              </a:rPr>
              <a:t>支</a:t>
            </a:r>
            <a:r>
              <a:rPr lang="ja-JP" altLang="en-US" sz="2400" u="sng" spc="-5">
                <a:solidFill>
                  <a:srgbClr val="FF0000"/>
                </a:solidFill>
                <a:latin typeface="MS PGothic"/>
                <a:cs typeface="MS PGothic"/>
              </a:rPr>
              <a:t>え</a:t>
            </a:r>
            <a:r>
              <a:rPr lang="ja-JP" altLang="en-US" sz="2400" u="sng">
                <a:solidFill>
                  <a:srgbClr val="FF0000"/>
                </a:solidFill>
                <a:latin typeface="MS PGothic"/>
                <a:cs typeface="MS PGothic"/>
              </a:rPr>
              <a:t>る体制の壁＞</a:t>
            </a:r>
            <a:br>
              <a:rPr lang="en-US" altLang="ja-JP" sz="2400" u="sng" dirty="0">
                <a:latin typeface="MS PGothic"/>
                <a:cs typeface="MS PGothic"/>
              </a:rPr>
            </a:br>
            <a:r>
              <a:rPr lang="ja-JP" altLang="en-US" sz="2400">
                <a:latin typeface="MS PGothic"/>
                <a:cs typeface="MS PGothic"/>
              </a:rPr>
              <a:t>活動</a:t>
            </a:r>
            <a:r>
              <a:rPr lang="ja-JP" altLang="en-US" sz="2400" spc="-5">
                <a:latin typeface="MS PGothic"/>
                <a:cs typeface="MS PGothic"/>
              </a:rPr>
              <a:t>を</a:t>
            </a:r>
            <a:r>
              <a:rPr lang="ja-JP" altLang="en-US" sz="2400">
                <a:latin typeface="MS PGothic"/>
                <a:cs typeface="MS PGothic"/>
              </a:rPr>
              <a:t>支援</a:t>
            </a:r>
            <a:r>
              <a:rPr lang="ja-JP" altLang="en-US" sz="2400" spc="5">
                <a:latin typeface="MS PGothic"/>
                <a:cs typeface="MS PGothic"/>
              </a:rPr>
              <a:t>す</a:t>
            </a:r>
            <a:r>
              <a:rPr lang="ja-JP" altLang="en-US" sz="2400">
                <a:latin typeface="MS PGothic"/>
                <a:cs typeface="MS PGothic"/>
              </a:rPr>
              <a:t>る体制</a:t>
            </a:r>
            <a:r>
              <a:rPr lang="ja-JP" altLang="en-US" sz="2400" spc="-5">
                <a:latin typeface="MS PGothic"/>
                <a:cs typeface="MS PGothic"/>
              </a:rPr>
              <a:t>を</a:t>
            </a:r>
            <a:r>
              <a:rPr lang="ja-JP" altLang="en-US" sz="2400">
                <a:latin typeface="MS PGothic"/>
                <a:cs typeface="MS PGothic"/>
              </a:rPr>
              <a:t>確認</a:t>
            </a:r>
            <a:r>
              <a:rPr lang="ja-JP" altLang="en-US" sz="2400" spc="-5">
                <a:latin typeface="MS PGothic"/>
                <a:cs typeface="MS PGothic"/>
              </a:rPr>
              <a:t>しな</a:t>
            </a:r>
            <a:r>
              <a:rPr lang="ja-JP" altLang="en-US" sz="2400" spc="5">
                <a:latin typeface="MS PGothic"/>
                <a:cs typeface="MS PGothic"/>
              </a:rPr>
              <a:t>け</a:t>
            </a:r>
            <a:r>
              <a:rPr lang="ja-JP" altLang="en-US" sz="2400">
                <a:latin typeface="MS PGothic"/>
                <a:cs typeface="MS PGothic"/>
              </a:rPr>
              <a:t>れば</a:t>
            </a:r>
            <a:r>
              <a:rPr lang="ja-JP" altLang="en-US" sz="2400" spc="-5">
                <a:latin typeface="MS PGothic"/>
                <a:cs typeface="MS PGothic"/>
              </a:rPr>
              <a:t>なりま</a:t>
            </a:r>
            <a:r>
              <a:rPr lang="ja-JP" altLang="en-US" sz="2400">
                <a:latin typeface="MS PGothic"/>
                <a:cs typeface="MS PGothic"/>
              </a:rPr>
              <a:t>せ</a:t>
            </a:r>
            <a:r>
              <a:rPr lang="ja-JP" altLang="en-US" sz="2400" spc="5">
                <a:latin typeface="MS PGothic"/>
                <a:cs typeface="MS PGothic"/>
              </a:rPr>
              <a:t>ん。</a:t>
            </a:r>
            <a:r>
              <a:rPr lang="ja-JP" altLang="en-US" sz="2400">
                <a:latin typeface="MS PGothic"/>
                <a:cs typeface="MS PGothic"/>
              </a:rPr>
              <a:t>民生委員児童委員協議会に</a:t>
            </a:r>
            <a:r>
              <a:rPr lang="ja-JP" altLang="en-US" sz="2400" spc="5">
                <a:latin typeface="MS PGothic"/>
                <a:cs typeface="MS PGothic"/>
              </a:rPr>
              <a:t>おい</a:t>
            </a:r>
            <a:r>
              <a:rPr lang="ja-JP" altLang="en-US" sz="2400" spc="-5">
                <a:latin typeface="MS PGothic"/>
                <a:cs typeface="MS PGothic"/>
              </a:rPr>
              <a:t>て</a:t>
            </a:r>
            <a:r>
              <a:rPr lang="ja-JP" altLang="en-US" sz="2400">
                <a:latin typeface="MS PGothic"/>
                <a:cs typeface="MS PGothic"/>
              </a:rPr>
              <a:t>新任民生委員を支</a:t>
            </a:r>
            <a:r>
              <a:rPr lang="ja-JP" altLang="en-US" sz="2400" spc="-5">
                <a:latin typeface="MS PGothic"/>
                <a:cs typeface="MS PGothic"/>
              </a:rPr>
              <a:t>え</a:t>
            </a:r>
            <a:r>
              <a:rPr lang="ja-JP" altLang="en-US" sz="2400">
                <a:latin typeface="MS PGothic"/>
                <a:cs typeface="MS PGothic"/>
              </a:rPr>
              <a:t>る体制</a:t>
            </a:r>
            <a:r>
              <a:rPr lang="ja-JP" altLang="en-US" sz="2400" spc="5">
                <a:latin typeface="MS PGothic"/>
                <a:cs typeface="MS PGothic"/>
              </a:rPr>
              <a:t>、</a:t>
            </a:r>
            <a:r>
              <a:rPr lang="ja-JP" altLang="en-US" sz="2400">
                <a:latin typeface="MS PGothic"/>
                <a:cs typeface="MS PGothic"/>
              </a:rPr>
              <a:t>同協議会に</a:t>
            </a:r>
            <a:r>
              <a:rPr lang="ja-JP" altLang="en-US" sz="2400" spc="5">
                <a:latin typeface="MS PGothic"/>
                <a:cs typeface="MS PGothic"/>
              </a:rPr>
              <a:t>おい</a:t>
            </a:r>
            <a:r>
              <a:rPr lang="ja-JP" altLang="en-US" sz="2400" spc="-5">
                <a:latin typeface="MS PGothic"/>
                <a:cs typeface="MS PGothic"/>
              </a:rPr>
              <a:t>て</a:t>
            </a:r>
            <a:r>
              <a:rPr lang="ja-JP" altLang="en-US" sz="2400">
                <a:latin typeface="MS PGothic"/>
                <a:cs typeface="MS PGothic"/>
              </a:rPr>
              <a:t>民生委員</a:t>
            </a:r>
            <a:r>
              <a:rPr lang="ja-JP" altLang="en-US" sz="2400" spc="5">
                <a:latin typeface="MS PGothic"/>
                <a:cs typeface="MS PGothic"/>
              </a:rPr>
              <a:t>、</a:t>
            </a:r>
            <a:r>
              <a:rPr lang="ja-JP" altLang="en-US" sz="2400">
                <a:latin typeface="MS PGothic"/>
                <a:cs typeface="MS PGothic"/>
              </a:rPr>
              <a:t>同協議会担当者</a:t>
            </a:r>
            <a:r>
              <a:rPr lang="ja-JP" altLang="en-US" sz="2400" spc="5">
                <a:latin typeface="MS PGothic"/>
                <a:cs typeface="MS PGothic"/>
              </a:rPr>
              <a:t>、</a:t>
            </a:r>
            <a:r>
              <a:rPr lang="ja-JP" altLang="en-US" sz="2400">
                <a:latin typeface="MS PGothic"/>
                <a:cs typeface="MS PGothic"/>
              </a:rPr>
              <a:t>専門職が</a:t>
            </a:r>
            <a:r>
              <a:rPr lang="ja-JP" altLang="en-US" sz="2400" spc="-5">
                <a:latin typeface="MS PGothic"/>
                <a:cs typeface="MS PGothic"/>
              </a:rPr>
              <a:t>と</a:t>
            </a:r>
            <a:r>
              <a:rPr lang="ja-JP" altLang="en-US" sz="2400" spc="5">
                <a:latin typeface="MS PGothic"/>
                <a:cs typeface="MS PGothic"/>
              </a:rPr>
              <a:t>も</a:t>
            </a:r>
            <a:r>
              <a:rPr lang="ja-JP" altLang="en-US" sz="2400">
                <a:latin typeface="MS PGothic"/>
                <a:cs typeface="MS PGothic"/>
              </a:rPr>
              <a:t>に情報交換</a:t>
            </a:r>
            <a:r>
              <a:rPr lang="ja-JP" altLang="en-US" sz="2400" spc="-5">
                <a:latin typeface="MS PGothic"/>
                <a:cs typeface="MS PGothic"/>
              </a:rPr>
              <a:t>し</a:t>
            </a:r>
            <a:r>
              <a:rPr lang="ja-JP" altLang="en-US" sz="2400">
                <a:latin typeface="MS PGothic"/>
                <a:cs typeface="MS PGothic"/>
              </a:rPr>
              <a:t>支</a:t>
            </a:r>
            <a:r>
              <a:rPr lang="ja-JP" altLang="en-US" sz="2400" spc="-5">
                <a:latin typeface="MS PGothic"/>
                <a:cs typeface="MS PGothic"/>
              </a:rPr>
              <a:t>え</a:t>
            </a:r>
            <a:r>
              <a:rPr lang="ja-JP" altLang="en-US" sz="2400">
                <a:latin typeface="MS PGothic"/>
                <a:cs typeface="MS PGothic"/>
              </a:rPr>
              <a:t>合う体制</a:t>
            </a:r>
            <a:r>
              <a:rPr lang="ja-JP" altLang="en-US" sz="2400" spc="-5">
                <a:latin typeface="MS PGothic"/>
                <a:cs typeface="MS PGothic"/>
              </a:rPr>
              <a:t>を</a:t>
            </a:r>
            <a:r>
              <a:rPr lang="ja-JP" altLang="en-US" sz="2400">
                <a:latin typeface="MS PGothic"/>
                <a:cs typeface="MS PGothic"/>
              </a:rPr>
              <a:t>築</a:t>
            </a:r>
            <a:r>
              <a:rPr lang="ja-JP" altLang="en-US" sz="2400" spc="-5">
                <a:latin typeface="MS PGothic"/>
                <a:cs typeface="MS PGothic"/>
              </a:rPr>
              <a:t>く</a:t>
            </a:r>
            <a:r>
              <a:rPr lang="ja-JP" altLang="en-US" sz="2400">
                <a:latin typeface="MS PGothic"/>
                <a:cs typeface="MS PGothic"/>
              </a:rPr>
              <a:t>こ</a:t>
            </a:r>
            <a:r>
              <a:rPr lang="ja-JP" altLang="en-US" sz="2400" spc="-5">
                <a:latin typeface="MS PGothic"/>
                <a:cs typeface="MS PGothic"/>
              </a:rPr>
              <a:t>と</a:t>
            </a:r>
            <a:r>
              <a:rPr lang="ja-JP" altLang="en-US" sz="2400">
                <a:latin typeface="MS PGothic"/>
                <a:cs typeface="MS PGothic"/>
              </a:rPr>
              <a:t>が活動の前提</a:t>
            </a:r>
            <a:r>
              <a:rPr lang="ja-JP" altLang="en-US" sz="2400" spc="-5">
                <a:latin typeface="MS PGothic"/>
                <a:cs typeface="MS PGothic"/>
              </a:rPr>
              <a:t>で</a:t>
            </a:r>
            <a:r>
              <a:rPr lang="ja-JP" altLang="en-US" sz="2400" spc="5">
                <a:latin typeface="MS PGothic"/>
                <a:cs typeface="MS PGothic"/>
              </a:rPr>
              <a:t>す</a:t>
            </a:r>
            <a:r>
              <a:rPr lang="ja-JP" altLang="en-US" sz="2400">
                <a:latin typeface="MS PGothic"/>
                <a:cs typeface="MS PGothic"/>
              </a:rPr>
              <a:t>。</a:t>
            </a:r>
            <a:br>
              <a:rPr lang="en-US" altLang="ja-JP" sz="2400" dirty="0">
                <a:latin typeface="MS PGothic"/>
                <a:cs typeface="MS PGothic"/>
              </a:rPr>
            </a:br>
            <a:br>
              <a:rPr lang="ja-JP" altLang="en-US" sz="2400">
                <a:latin typeface="MS PGothic"/>
                <a:cs typeface="MS PGothic"/>
              </a:rPr>
            </a:br>
            <a:endParaRPr dirty="0"/>
          </a:p>
        </p:txBody>
      </p:sp>
      <p:sp>
        <p:nvSpPr>
          <p:cNvPr id="6" name="正方形/長方形 5"/>
          <p:cNvSpPr/>
          <p:nvPr/>
        </p:nvSpPr>
        <p:spPr>
          <a:xfrm>
            <a:off x="140702" y="5182300"/>
            <a:ext cx="8774698" cy="1200329"/>
          </a:xfrm>
          <a:prstGeom prst="rect">
            <a:avLst/>
          </a:prstGeom>
        </p:spPr>
        <p:txBody>
          <a:bodyPr wrap="square">
            <a:spAutoFit/>
          </a:bodyPr>
          <a:lstStyle/>
          <a:p>
            <a:r>
              <a:rPr lang="en-US" altLang="ja-JP" sz="2400" dirty="0"/>
              <a:t>『</a:t>
            </a:r>
            <a:r>
              <a:rPr lang="ja-JP" altLang="en-US" sz="2400"/>
              <a:t>民生</a:t>
            </a:r>
            <a:r>
              <a:rPr lang="ja-JP" altLang="en-US" sz="2400" dirty="0"/>
              <a:t>委員・児童委員研修のあり方に関する検討</a:t>
            </a:r>
            <a:r>
              <a:rPr lang="ja-JP" altLang="en-US" sz="2400"/>
              <a:t>委員会　報告書</a:t>
            </a:r>
            <a:r>
              <a:rPr lang="en-US" altLang="ja-JP" sz="2400" dirty="0"/>
              <a:t>』</a:t>
            </a:r>
            <a:r>
              <a:rPr lang="ja-JP" altLang="en-US" sz="2400"/>
              <a:t>全民児連</a:t>
            </a:r>
            <a:r>
              <a:rPr lang="ja-JP" altLang="en-US" sz="2400" dirty="0"/>
              <a:t>（平成</a:t>
            </a:r>
            <a:r>
              <a:rPr lang="en-US" altLang="ja-JP" sz="2400" dirty="0"/>
              <a:t>25</a:t>
            </a:r>
            <a:r>
              <a:rPr lang="ja-JP" altLang="en-US" sz="2400"/>
              <a:t>年）</a:t>
            </a:r>
            <a:endParaRPr lang="en-US" altLang="ja-JP" sz="2400" dirty="0"/>
          </a:p>
          <a:p>
            <a:r>
              <a:rPr lang="en-US" altLang="ja-JP" sz="2400" dirty="0"/>
              <a:t>『</a:t>
            </a:r>
            <a:r>
              <a:rPr lang="ja-JP" altLang="en-US" sz="2400"/>
              <a:t>単位民児協運営の手引き</a:t>
            </a:r>
            <a:r>
              <a:rPr lang="en-US" altLang="ja-JP" sz="2400" dirty="0"/>
              <a:t>』</a:t>
            </a:r>
            <a:r>
              <a:rPr lang="ja-JP" altLang="en-US" sz="2400"/>
              <a:t>全民児連（平成</a:t>
            </a:r>
            <a:r>
              <a:rPr lang="en-US" altLang="ja-JP" sz="2400" dirty="0"/>
              <a:t>28</a:t>
            </a:r>
            <a:r>
              <a:rPr lang="ja-JP" altLang="en-US" sz="2400"/>
              <a:t>年）</a:t>
            </a:r>
            <a:endParaRPr lang="en-US" altLang="ja-JP" sz="2400" dirty="0"/>
          </a:p>
        </p:txBody>
      </p:sp>
      <p:sp>
        <p:nvSpPr>
          <p:cNvPr id="2" name="スライド番号プレースホルダー 1">
            <a:extLst>
              <a:ext uri="{FF2B5EF4-FFF2-40B4-BE49-F238E27FC236}">
                <a16:creationId xmlns:a16="http://schemas.microsoft.com/office/drawing/2014/main" id="{7B38B5F5-B63C-9B48-801D-8C0B56894885}"/>
              </a:ext>
            </a:extLst>
          </p:cNvPr>
          <p:cNvSpPr>
            <a:spLocks noGrp="1"/>
          </p:cNvSpPr>
          <p:nvPr>
            <p:ph type="sldNum" sz="quarter" idx="7"/>
          </p:nvPr>
        </p:nvSpPr>
        <p:spPr/>
        <p:txBody>
          <a:bodyPr/>
          <a:lstStyle/>
          <a:p>
            <a:fld id="{B6F15528-21DE-4FAA-801E-634DDDAF4B2B}" type="slidenum">
              <a:rPr lang="en-US" altLang="ja-JP" smtClean="0"/>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8128" y="353059"/>
            <a:ext cx="7547609" cy="574040"/>
          </a:xfrm>
          <a:prstGeom prst="rect">
            <a:avLst/>
          </a:prstGeom>
        </p:spPr>
        <p:txBody>
          <a:bodyPr vert="horz" wrap="square" lIns="0" tIns="12700" rIns="0" bIns="0" rtlCol="0">
            <a:spAutoFit/>
          </a:bodyPr>
          <a:lstStyle/>
          <a:p>
            <a:pPr marL="12700">
              <a:lnSpc>
                <a:spcPct val="100000"/>
              </a:lnSpc>
              <a:spcBef>
                <a:spcPts val="100"/>
              </a:spcBef>
              <a:tabLst>
                <a:tab pos="6189345" algn="l"/>
              </a:tabLst>
            </a:pPr>
            <a:r>
              <a:rPr sz="3600" dirty="0">
                <a:solidFill>
                  <a:srgbClr val="FF0000"/>
                </a:solidFill>
              </a:rPr>
              <a:t>２</a:t>
            </a:r>
            <a:r>
              <a:rPr sz="3600" spc="-5" dirty="0">
                <a:solidFill>
                  <a:srgbClr val="FF0000"/>
                </a:solidFill>
              </a:rPr>
              <a:t>．</a:t>
            </a:r>
            <a:r>
              <a:rPr sz="3600" dirty="0">
                <a:solidFill>
                  <a:srgbClr val="FF0000"/>
                </a:solidFill>
              </a:rPr>
              <a:t>民生委員・児童委員の役割</a:t>
            </a:r>
          </a:p>
        </p:txBody>
      </p:sp>
      <p:sp>
        <p:nvSpPr>
          <p:cNvPr id="4" name="object 4"/>
          <p:cNvSpPr txBox="1"/>
          <p:nvPr/>
        </p:nvSpPr>
        <p:spPr>
          <a:xfrm>
            <a:off x="258128" y="1248797"/>
            <a:ext cx="8686800" cy="4898777"/>
          </a:xfrm>
          <a:prstGeom prst="rect">
            <a:avLst/>
          </a:prstGeom>
        </p:spPr>
        <p:txBody>
          <a:bodyPr vert="horz" wrap="square" lIns="0" tIns="12700" rIns="0" bIns="0" rtlCol="0">
            <a:spAutoFit/>
          </a:bodyPr>
          <a:lstStyle/>
          <a:p>
            <a:pPr marL="958850">
              <a:lnSpc>
                <a:spcPts val="3329"/>
              </a:lnSpc>
              <a:spcBef>
                <a:spcPts val="100"/>
              </a:spcBef>
            </a:pPr>
            <a:r>
              <a:rPr sz="2400" dirty="0">
                <a:latin typeface="MS PGothic"/>
                <a:cs typeface="MS PGothic"/>
              </a:rPr>
              <a:t>民生委員制度創設</a:t>
            </a:r>
            <a:r>
              <a:rPr lang="en-US" altLang="ja-JP" sz="2400" spc="-5" dirty="0">
                <a:latin typeface="MS PGothic"/>
                <a:cs typeface="MS PGothic"/>
              </a:rPr>
              <a:t>100</a:t>
            </a:r>
            <a:r>
              <a:rPr sz="2400" dirty="0">
                <a:latin typeface="MS PGothic"/>
                <a:cs typeface="MS PGothic"/>
              </a:rPr>
              <a:t>周年活動強化方策</a:t>
            </a:r>
            <a:r>
              <a:rPr sz="2400" spc="-5" dirty="0">
                <a:latin typeface="MS PGothic"/>
                <a:cs typeface="MS PGothic"/>
              </a:rPr>
              <a:t>よ</a:t>
            </a:r>
            <a:r>
              <a:rPr sz="2400" dirty="0">
                <a:latin typeface="MS PGothic"/>
                <a:cs typeface="MS PGothic"/>
              </a:rPr>
              <a:t>り</a:t>
            </a:r>
          </a:p>
          <a:p>
            <a:pPr marL="12700">
              <a:lnSpc>
                <a:spcPts val="4290"/>
              </a:lnSpc>
            </a:pPr>
            <a:r>
              <a:rPr sz="3200" dirty="0">
                <a:solidFill>
                  <a:srgbClr val="FF0000"/>
                </a:solidFill>
                <a:latin typeface="MS PGothic"/>
                <a:cs typeface="MS PGothic"/>
              </a:rPr>
              <a:t>＜</a:t>
            </a:r>
            <a:r>
              <a:rPr sz="3200" dirty="0" err="1">
                <a:solidFill>
                  <a:srgbClr val="FF0000"/>
                </a:solidFill>
                <a:latin typeface="MS PGothic"/>
                <a:cs typeface="MS PGothic"/>
              </a:rPr>
              <a:t>果</a:t>
            </a:r>
            <a:r>
              <a:rPr sz="3200" spc="5" dirty="0" err="1">
                <a:solidFill>
                  <a:srgbClr val="FF0000"/>
                </a:solidFill>
                <a:latin typeface="MS PGothic"/>
                <a:cs typeface="MS PGothic"/>
              </a:rPr>
              <a:t>たし</a:t>
            </a:r>
            <a:r>
              <a:rPr sz="3200" dirty="0" err="1">
                <a:solidFill>
                  <a:srgbClr val="FF0000"/>
                </a:solidFill>
                <a:latin typeface="MS PGothic"/>
                <a:cs typeface="MS PGothic"/>
              </a:rPr>
              <a:t>て</a:t>
            </a:r>
            <a:r>
              <a:rPr sz="3200" spc="-5" dirty="0" err="1">
                <a:solidFill>
                  <a:srgbClr val="FF0000"/>
                </a:solidFill>
                <a:latin typeface="MS PGothic"/>
                <a:cs typeface="MS PGothic"/>
              </a:rPr>
              <a:t>き</a:t>
            </a:r>
            <a:r>
              <a:rPr sz="3200" spc="5" dirty="0" err="1">
                <a:solidFill>
                  <a:srgbClr val="FF0000"/>
                </a:solidFill>
                <a:latin typeface="MS PGothic"/>
                <a:cs typeface="MS PGothic"/>
              </a:rPr>
              <a:t>た</a:t>
            </a:r>
            <a:r>
              <a:rPr sz="3200" dirty="0" err="1">
                <a:solidFill>
                  <a:srgbClr val="FF0000"/>
                </a:solidFill>
                <a:latin typeface="MS PGothic"/>
                <a:cs typeface="MS PGothic"/>
              </a:rPr>
              <a:t>役割</a:t>
            </a:r>
            <a:r>
              <a:rPr sz="3200" dirty="0">
                <a:solidFill>
                  <a:srgbClr val="FF0000"/>
                </a:solidFill>
                <a:latin typeface="MS PGothic"/>
                <a:cs typeface="MS PGothic"/>
              </a:rPr>
              <a:t>＞</a:t>
            </a:r>
            <a:endParaRPr sz="900" dirty="0">
              <a:solidFill>
                <a:srgbClr val="FF0000"/>
              </a:solidFill>
              <a:latin typeface="MS PGothic"/>
              <a:cs typeface="MS PGothic"/>
            </a:endParaRPr>
          </a:p>
          <a:p>
            <a:pPr marL="527050" marR="152400" indent="-514350">
              <a:lnSpc>
                <a:spcPts val="3220"/>
              </a:lnSpc>
              <a:spcBef>
                <a:spcPts val="400"/>
              </a:spcBef>
              <a:buFont typeface="+mj-ea"/>
              <a:buAutoNum type="circleNumDbPlain"/>
            </a:pPr>
            <a:r>
              <a:rPr sz="2800" kern="0" spc="-100" dirty="0" err="1">
                <a:solidFill>
                  <a:srgbClr val="FF0000"/>
                </a:solidFill>
                <a:latin typeface="MS PGothic"/>
                <a:cs typeface="MS PGothic"/>
              </a:rPr>
              <a:t>常に地域住民の身近な相談相手、見守り役であったこと</a:t>
            </a:r>
            <a:endParaRPr sz="2800" kern="0" spc="-100" dirty="0">
              <a:solidFill>
                <a:srgbClr val="FF0000"/>
              </a:solidFill>
              <a:latin typeface="MS PGothic"/>
              <a:cs typeface="MS PGothic"/>
            </a:endParaRPr>
          </a:p>
          <a:p>
            <a:pPr marL="527050" marR="83185" indent="-514350">
              <a:lnSpc>
                <a:spcPts val="3220"/>
              </a:lnSpc>
              <a:spcBef>
                <a:spcPts val="254"/>
              </a:spcBef>
              <a:buFont typeface="+mj-ea"/>
              <a:buAutoNum type="circleNumDbPlain"/>
            </a:pPr>
            <a:r>
              <a:rPr sz="2800" kern="0" spc="-100" dirty="0" err="1">
                <a:latin typeface="MS PGothic"/>
                <a:cs typeface="MS PGothic"/>
              </a:rPr>
              <a:t>行政の協力者として福祉制度を効果的に機能させるつなぎ役であったこと</a:t>
            </a:r>
            <a:endParaRPr sz="2800" kern="0" spc="-100" dirty="0">
              <a:latin typeface="MS PGothic"/>
              <a:cs typeface="MS PGothic"/>
            </a:endParaRPr>
          </a:p>
          <a:p>
            <a:pPr marL="527050" marR="5080" indent="-514350">
              <a:lnSpc>
                <a:spcPts val="3290"/>
              </a:lnSpc>
              <a:spcBef>
                <a:spcPts val="225"/>
              </a:spcBef>
              <a:buFont typeface="+mj-ea"/>
              <a:buAutoNum type="circleNumDbPlain"/>
            </a:pPr>
            <a:r>
              <a:rPr sz="2800" kern="0" spc="-100" dirty="0" err="1">
                <a:latin typeface="MS PGothic"/>
                <a:cs typeface="MS PGothic"/>
              </a:rPr>
              <a:t>社協や共同募金など民間社会福祉活動の中核であり</a:t>
            </a:r>
            <a:r>
              <a:rPr sz="2800" kern="0" spc="-100" dirty="0">
                <a:latin typeface="MS PGothic"/>
                <a:cs typeface="MS PGothic"/>
              </a:rPr>
              <a:t>、 推進者であったこと</a:t>
            </a:r>
          </a:p>
          <a:p>
            <a:pPr marL="527050" marR="301625" indent="-514350">
              <a:lnSpc>
                <a:spcPts val="3290"/>
              </a:lnSpc>
              <a:spcBef>
                <a:spcPts val="114"/>
              </a:spcBef>
              <a:buFont typeface="+mj-ea"/>
              <a:buAutoNum type="circleNumDbPlain"/>
            </a:pPr>
            <a:r>
              <a:rPr sz="2800" kern="0" spc="-100" dirty="0" err="1">
                <a:solidFill>
                  <a:srgbClr val="FF0000"/>
                </a:solidFill>
                <a:latin typeface="MS PGothic"/>
                <a:cs typeface="MS PGothic"/>
              </a:rPr>
              <a:t>住民や地域課題の可視化と住民の代弁者としての提言を行ってきたこと</a:t>
            </a:r>
            <a:endParaRPr sz="2800" kern="0" spc="-100" dirty="0">
              <a:solidFill>
                <a:srgbClr val="FF0000"/>
              </a:solidFill>
              <a:latin typeface="MS PGothic"/>
              <a:cs typeface="MS PGothic"/>
            </a:endParaRPr>
          </a:p>
          <a:p>
            <a:pPr marL="527050" marR="16510" indent="-514350">
              <a:lnSpc>
                <a:spcPts val="3190"/>
              </a:lnSpc>
              <a:spcBef>
                <a:spcPts val="290"/>
              </a:spcBef>
              <a:buFont typeface="+mj-ea"/>
              <a:buAutoNum type="circleNumDbPlain"/>
            </a:pPr>
            <a:r>
              <a:rPr sz="2800" kern="0" spc="-100" dirty="0" err="1">
                <a:solidFill>
                  <a:srgbClr val="FF0000"/>
                </a:solidFill>
                <a:latin typeface="MS PGothic"/>
                <a:cs typeface="MS PGothic"/>
              </a:rPr>
              <a:t>時代に先駆け、時々の福祉課題の解決に自ら取り組んできたこと</a:t>
            </a:r>
            <a:endParaRPr sz="2800" kern="0" spc="-100" dirty="0">
              <a:solidFill>
                <a:srgbClr val="FF0000"/>
              </a:solidFill>
              <a:latin typeface="MS PGothic"/>
              <a:cs typeface="MS PGothic"/>
            </a:endParaRPr>
          </a:p>
        </p:txBody>
      </p:sp>
      <p:sp>
        <p:nvSpPr>
          <p:cNvPr id="2" name="スライド番号プレースホルダー 1">
            <a:extLst>
              <a:ext uri="{FF2B5EF4-FFF2-40B4-BE49-F238E27FC236}">
                <a16:creationId xmlns:a16="http://schemas.microsoft.com/office/drawing/2014/main" id="{B40E8F66-279C-3249-8B1F-AF9130B65F15}"/>
              </a:ext>
            </a:extLst>
          </p:cNvPr>
          <p:cNvSpPr>
            <a:spLocks noGrp="1"/>
          </p:cNvSpPr>
          <p:nvPr>
            <p:ph type="sldNum" sz="quarter" idx="7"/>
          </p:nvPr>
        </p:nvSpPr>
        <p:spPr/>
        <p:txBody>
          <a:bodyPr/>
          <a:lstStyle/>
          <a:p>
            <a:fld id="{B6F15528-21DE-4FAA-801E-634DDDAF4B2B}" type="slidenum">
              <a:rPr lang="en-US" altLang="ja-JP" smtClean="0"/>
              <a:t>13</a:t>
            </a:fld>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8128" y="353059"/>
            <a:ext cx="4458335" cy="505267"/>
          </a:xfrm>
          <a:prstGeom prst="rect">
            <a:avLst/>
          </a:prstGeom>
        </p:spPr>
        <p:txBody>
          <a:bodyPr vert="horz" wrap="square" lIns="0" tIns="12700" rIns="0" bIns="0" rtlCol="0">
            <a:spAutoFit/>
          </a:bodyPr>
          <a:lstStyle/>
          <a:p>
            <a:pPr marL="12700">
              <a:lnSpc>
                <a:spcPct val="100000"/>
              </a:lnSpc>
              <a:spcBef>
                <a:spcPts val="100"/>
              </a:spcBef>
            </a:pPr>
            <a:r>
              <a:rPr sz="3200" dirty="0">
                <a:solidFill>
                  <a:srgbClr val="FF0000"/>
                </a:solidFill>
              </a:rPr>
              <a:t>＜守り続</a:t>
            </a:r>
            <a:r>
              <a:rPr sz="3200" spc="-5" dirty="0">
                <a:solidFill>
                  <a:srgbClr val="FF0000"/>
                </a:solidFill>
              </a:rPr>
              <a:t>け</a:t>
            </a:r>
            <a:r>
              <a:rPr sz="3200" dirty="0">
                <a:solidFill>
                  <a:srgbClr val="FF0000"/>
                </a:solidFill>
              </a:rPr>
              <a:t>て</a:t>
            </a:r>
            <a:r>
              <a:rPr sz="3200" spc="-5" dirty="0">
                <a:solidFill>
                  <a:srgbClr val="FF0000"/>
                </a:solidFill>
              </a:rPr>
              <a:t>い</a:t>
            </a:r>
            <a:r>
              <a:rPr sz="3200" dirty="0">
                <a:solidFill>
                  <a:srgbClr val="FF0000"/>
                </a:solidFill>
              </a:rPr>
              <a:t>く</a:t>
            </a:r>
            <a:r>
              <a:rPr sz="3200" spc="5" dirty="0">
                <a:solidFill>
                  <a:srgbClr val="FF0000"/>
                </a:solidFill>
              </a:rPr>
              <a:t>こと</a:t>
            </a:r>
            <a:r>
              <a:rPr sz="3200" dirty="0">
                <a:solidFill>
                  <a:srgbClr val="FF0000"/>
                </a:solidFill>
              </a:rPr>
              <a:t>＞</a:t>
            </a:r>
          </a:p>
        </p:txBody>
      </p:sp>
      <p:sp>
        <p:nvSpPr>
          <p:cNvPr id="4" name="object 4"/>
          <p:cNvSpPr txBox="1"/>
          <p:nvPr/>
        </p:nvSpPr>
        <p:spPr>
          <a:xfrm>
            <a:off x="258128" y="1156335"/>
            <a:ext cx="8428672" cy="5375831"/>
          </a:xfrm>
          <a:prstGeom prst="rect">
            <a:avLst/>
          </a:prstGeom>
        </p:spPr>
        <p:txBody>
          <a:bodyPr vert="horz" wrap="square" lIns="0" tIns="12700" rIns="0" bIns="0" rtlCol="0">
            <a:spAutoFit/>
          </a:bodyPr>
          <a:lstStyle/>
          <a:p>
            <a:pPr marL="12700">
              <a:lnSpc>
                <a:spcPts val="3329"/>
              </a:lnSpc>
              <a:spcBef>
                <a:spcPts val="100"/>
              </a:spcBef>
            </a:pPr>
            <a:r>
              <a:rPr sz="2800" dirty="0">
                <a:solidFill>
                  <a:srgbClr val="FF0000"/>
                </a:solidFill>
                <a:latin typeface="MS PGothic"/>
                <a:cs typeface="MS PGothic"/>
              </a:rPr>
              <a:t>①奉仕性・隣人愛</a:t>
            </a:r>
          </a:p>
          <a:p>
            <a:pPr marL="12700">
              <a:lnSpc>
                <a:spcPts val="2850"/>
              </a:lnSpc>
            </a:pPr>
            <a:r>
              <a:rPr sz="2400" dirty="0">
                <a:latin typeface="MS PGothic"/>
                <a:cs typeface="MS PGothic"/>
              </a:rPr>
              <a:t>・民生委員は地域の</a:t>
            </a:r>
            <a:r>
              <a:rPr sz="2400" spc="-5" dirty="0">
                <a:latin typeface="MS PGothic"/>
                <a:cs typeface="MS PGothic"/>
              </a:rPr>
              <a:t>ため</a:t>
            </a:r>
            <a:r>
              <a:rPr sz="2400" dirty="0">
                <a:latin typeface="MS PGothic"/>
                <a:cs typeface="MS PGothic"/>
              </a:rPr>
              <a:t>に貢献</a:t>
            </a:r>
            <a:r>
              <a:rPr sz="2400" spc="-5" dirty="0">
                <a:latin typeface="MS PGothic"/>
                <a:cs typeface="MS PGothic"/>
              </a:rPr>
              <a:t>し</a:t>
            </a:r>
            <a:r>
              <a:rPr sz="2400" dirty="0">
                <a:latin typeface="MS PGothic"/>
                <a:cs typeface="MS PGothic"/>
              </a:rPr>
              <a:t>た</a:t>
            </a:r>
            <a:r>
              <a:rPr sz="2400" spc="5" dirty="0">
                <a:latin typeface="MS PGothic"/>
                <a:cs typeface="MS PGothic"/>
              </a:rPr>
              <a:t>い</a:t>
            </a:r>
            <a:r>
              <a:rPr sz="2400" spc="-5" dirty="0">
                <a:latin typeface="MS PGothic"/>
                <a:cs typeface="MS PGothic"/>
              </a:rPr>
              <a:t>と</a:t>
            </a:r>
            <a:r>
              <a:rPr sz="2400" spc="5" dirty="0">
                <a:latin typeface="MS PGothic"/>
                <a:cs typeface="MS PGothic"/>
              </a:rPr>
              <a:t>い</a:t>
            </a:r>
            <a:r>
              <a:rPr sz="2400" dirty="0">
                <a:latin typeface="MS PGothic"/>
                <a:cs typeface="MS PGothic"/>
              </a:rPr>
              <a:t>う奉仕性あ</a:t>
            </a:r>
            <a:r>
              <a:rPr sz="2400" spc="5" dirty="0">
                <a:latin typeface="MS PGothic"/>
                <a:cs typeface="MS PGothic"/>
              </a:rPr>
              <a:t>っ</a:t>
            </a:r>
            <a:r>
              <a:rPr sz="2400" spc="-5" dirty="0">
                <a:latin typeface="MS PGothic"/>
                <a:cs typeface="MS PGothic"/>
              </a:rPr>
              <a:t>て</a:t>
            </a:r>
            <a:r>
              <a:rPr sz="2400" dirty="0">
                <a:latin typeface="MS PGothic"/>
                <a:cs typeface="MS PGothic"/>
              </a:rPr>
              <a:t>の</a:t>
            </a:r>
            <a:r>
              <a:rPr sz="2400" spc="5" dirty="0">
                <a:latin typeface="MS PGothic"/>
                <a:cs typeface="MS PGothic"/>
              </a:rPr>
              <a:t>も</a:t>
            </a:r>
            <a:r>
              <a:rPr sz="2400" dirty="0">
                <a:latin typeface="MS PGothic"/>
                <a:cs typeface="MS PGothic"/>
              </a:rPr>
              <a:t>の</a:t>
            </a:r>
          </a:p>
          <a:p>
            <a:pPr marL="12700">
              <a:lnSpc>
                <a:spcPct val="100000"/>
              </a:lnSpc>
              <a:spcBef>
                <a:spcPts val="25"/>
              </a:spcBef>
            </a:pPr>
            <a:r>
              <a:rPr sz="2400" dirty="0">
                <a:latin typeface="MS PGothic"/>
                <a:cs typeface="MS PGothic"/>
              </a:rPr>
              <a:t>・</a:t>
            </a:r>
            <a:r>
              <a:rPr sz="2400" dirty="0" err="1">
                <a:latin typeface="MS PGothic"/>
                <a:cs typeface="MS PGothic"/>
              </a:rPr>
              <a:t>その活動は同</a:t>
            </a:r>
            <a:r>
              <a:rPr sz="2400" spc="-5" dirty="0" err="1">
                <a:latin typeface="MS PGothic"/>
                <a:cs typeface="MS PGothic"/>
              </a:rPr>
              <a:t>じ</a:t>
            </a:r>
            <a:r>
              <a:rPr sz="2400" dirty="0" err="1">
                <a:latin typeface="MS PGothic"/>
                <a:cs typeface="MS PGothic"/>
              </a:rPr>
              <a:t>地域住民</a:t>
            </a:r>
            <a:r>
              <a:rPr sz="2400" spc="-5" dirty="0" err="1">
                <a:latin typeface="MS PGothic"/>
                <a:cs typeface="MS PGothic"/>
              </a:rPr>
              <a:t>として</a:t>
            </a:r>
            <a:r>
              <a:rPr sz="2400" dirty="0" err="1">
                <a:latin typeface="MS PGothic"/>
                <a:cs typeface="MS PGothic"/>
              </a:rPr>
              <a:t>の隣人愛に基づ</a:t>
            </a:r>
            <a:r>
              <a:rPr sz="2400" spc="-5" dirty="0" err="1">
                <a:latin typeface="MS PGothic"/>
                <a:cs typeface="MS PGothic"/>
              </a:rPr>
              <a:t>く</a:t>
            </a:r>
            <a:r>
              <a:rPr sz="2400" spc="5" dirty="0" err="1">
                <a:latin typeface="MS PGothic"/>
                <a:cs typeface="MS PGothic"/>
              </a:rPr>
              <a:t>も</a:t>
            </a:r>
            <a:r>
              <a:rPr sz="2400" dirty="0" err="1">
                <a:latin typeface="MS PGothic"/>
                <a:cs typeface="MS PGothic"/>
              </a:rPr>
              <a:t>の</a:t>
            </a:r>
            <a:endParaRPr sz="1400" dirty="0">
              <a:latin typeface="MS PGothic"/>
              <a:cs typeface="MS PGothic"/>
            </a:endParaRPr>
          </a:p>
          <a:p>
            <a:pPr marL="12700">
              <a:lnSpc>
                <a:spcPct val="100000"/>
              </a:lnSpc>
              <a:spcBef>
                <a:spcPts val="5"/>
              </a:spcBef>
            </a:pPr>
            <a:r>
              <a:rPr sz="2800" dirty="0">
                <a:solidFill>
                  <a:srgbClr val="FF0000"/>
                </a:solidFill>
                <a:latin typeface="MS PGothic"/>
                <a:cs typeface="MS PGothic"/>
              </a:rPr>
              <a:t>②住民</a:t>
            </a:r>
            <a:r>
              <a:rPr sz="2800" spc="5" dirty="0">
                <a:solidFill>
                  <a:srgbClr val="FF0000"/>
                </a:solidFill>
                <a:latin typeface="MS PGothic"/>
                <a:cs typeface="MS PGothic"/>
              </a:rPr>
              <a:t>と</a:t>
            </a:r>
            <a:r>
              <a:rPr sz="2800" dirty="0">
                <a:solidFill>
                  <a:srgbClr val="FF0000"/>
                </a:solidFill>
                <a:latin typeface="MS PGothic"/>
                <a:cs typeface="MS PGothic"/>
              </a:rPr>
              <a:t>の信頼関係</a:t>
            </a:r>
          </a:p>
          <a:p>
            <a:pPr marL="12700">
              <a:lnSpc>
                <a:spcPts val="2845"/>
              </a:lnSpc>
              <a:spcBef>
                <a:spcPts val="40"/>
              </a:spcBef>
            </a:pPr>
            <a:r>
              <a:rPr sz="2400" dirty="0">
                <a:latin typeface="MS PGothic"/>
                <a:cs typeface="MS PGothic"/>
              </a:rPr>
              <a:t>・自</a:t>
            </a:r>
            <a:r>
              <a:rPr sz="2400" spc="5" dirty="0">
                <a:latin typeface="MS PGothic"/>
                <a:cs typeface="MS PGothic"/>
              </a:rPr>
              <a:t>ら</a:t>
            </a:r>
            <a:r>
              <a:rPr sz="2400" dirty="0">
                <a:latin typeface="MS PGothic"/>
                <a:cs typeface="MS PGothic"/>
              </a:rPr>
              <a:t>地域</a:t>
            </a:r>
            <a:r>
              <a:rPr sz="2400" spc="-5" dirty="0">
                <a:latin typeface="MS PGothic"/>
                <a:cs typeface="MS PGothic"/>
              </a:rPr>
              <a:t>を</a:t>
            </a:r>
            <a:r>
              <a:rPr sz="2400" dirty="0">
                <a:latin typeface="MS PGothic"/>
                <a:cs typeface="MS PGothic"/>
              </a:rPr>
              <a:t>歩</a:t>
            </a:r>
            <a:r>
              <a:rPr sz="2400" spc="-5" dirty="0">
                <a:latin typeface="MS PGothic"/>
                <a:cs typeface="MS PGothic"/>
              </a:rPr>
              <a:t>き</a:t>
            </a:r>
            <a:r>
              <a:rPr sz="2400" spc="5" dirty="0">
                <a:latin typeface="MS PGothic"/>
                <a:cs typeface="MS PGothic"/>
              </a:rPr>
              <a:t>、</a:t>
            </a:r>
            <a:r>
              <a:rPr sz="2400" dirty="0">
                <a:latin typeface="MS PGothic"/>
                <a:cs typeface="MS PGothic"/>
              </a:rPr>
              <a:t>その実情</a:t>
            </a:r>
            <a:r>
              <a:rPr sz="2400" spc="-5" dirty="0">
                <a:latin typeface="MS PGothic"/>
                <a:cs typeface="MS PGothic"/>
              </a:rPr>
              <a:t>を</a:t>
            </a:r>
            <a:r>
              <a:rPr sz="2400" dirty="0">
                <a:latin typeface="MS PGothic"/>
                <a:cs typeface="MS PGothic"/>
              </a:rPr>
              <a:t>把握</a:t>
            </a:r>
            <a:r>
              <a:rPr sz="2400" spc="5" dirty="0">
                <a:latin typeface="MS PGothic"/>
                <a:cs typeface="MS PGothic"/>
              </a:rPr>
              <a:t>す</a:t>
            </a:r>
            <a:r>
              <a:rPr sz="2400" dirty="0">
                <a:latin typeface="MS PGothic"/>
                <a:cs typeface="MS PGothic"/>
              </a:rPr>
              <a:t>る</a:t>
            </a:r>
          </a:p>
          <a:p>
            <a:pPr marL="12700">
              <a:lnSpc>
                <a:spcPts val="2845"/>
              </a:lnSpc>
            </a:pPr>
            <a:r>
              <a:rPr sz="2400" dirty="0">
                <a:latin typeface="MS PGothic"/>
                <a:cs typeface="MS PGothic"/>
              </a:rPr>
              <a:t>・住民</a:t>
            </a:r>
            <a:r>
              <a:rPr sz="2400" spc="-5" dirty="0">
                <a:latin typeface="MS PGothic"/>
                <a:cs typeface="MS PGothic"/>
              </a:rPr>
              <a:t>と</a:t>
            </a:r>
            <a:r>
              <a:rPr sz="2400" dirty="0">
                <a:latin typeface="MS PGothic"/>
                <a:cs typeface="MS PGothic"/>
              </a:rPr>
              <a:t>「顔</a:t>
            </a:r>
            <a:r>
              <a:rPr sz="2400" spc="-5" dirty="0">
                <a:latin typeface="MS PGothic"/>
                <a:cs typeface="MS PGothic"/>
              </a:rPr>
              <a:t>と</a:t>
            </a:r>
            <a:r>
              <a:rPr sz="2400" dirty="0">
                <a:latin typeface="MS PGothic"/>
                <a:cs typeface="MS PGothic"/>
              </a:rPr>
              <a:t>顔</a:t>
            </a:r>
            <a:r>
              <a:rPr sz="2400" spc="-5" dirty="0">
                <a:latin typeface="MS PGothic"/>
                <a:cs typeface="MS PGothic"/>
              </a:rPr>
              <a:t>を</a:t>
            </a:r>
            <a:r>
              <a:rPr sz="2400" dirty="0">
                <a:latin typeface="MS PGothic"/>
                <a:cs typeface="MS PGothic"/>
              </a:rPr>
              <a:t>合わせる」</a:t>
            </a:r>
            <a:r>
              <a:rPr sz="2400" spc="-5" dirty="0">
                <a:latin typeface="MS PGothic"/>
                <a:cs typeface="MS PGothic"/>
              </a:rPr>
              <a:t>ことで</a:t>
            </a:r>
            <a:r>
              <a:rPr sz="2400" dirty="0">
                <a:latin typeface="MS PGothic"/>
                <a:cs typeface="MS PGothic"/>
              </a:rPr>
              <a:t>信頼関係</a:t>
            </a:r>
            <a:r>
              <a:rPr sz="2400" spc="-5" dirty="0">
                <a:latin typeface="MS PGothic"/>
                <a:cs typeface="MS PGothic"/>
              </a:rPr>
              <a:t>をつく</a:t>
            </a:r>
            <a:r>
              <a:rPr sz="2400" dirty="0">
                <a:latin typeface="MS PGothic"/>
                <a:cs typeface="MS PGothic"/>
              </a:rPr>
              <a:t>る</a:t>
            </a:r>
          </a:p>
          <a:p>
            <a:pPr marL="12700">
              <a:lnSpc>
                <a:spcPct val="100000"/>
              </a:lnSpc>
              <a:spcBef>
                <a:spcPts val="25"/>
              </a:spcBef>
            </a:pPr>
            <a:r>
              <a:rPr sz="2400" dirty="0">
                <a:latin typeface="MS PGothic"/>
                <a:cs typeface="MS PGothic"/>
              </a:rPr>
              <a:t>・一時的</a:t>
            </a:r>
            <a:r>
              <a:rPr sz="2400" spc="-5" dirty="0">
                <a:latin typeface="MS PGothic"/>
                <a:cs typeface="MS PGothic"/>
              </a:rPr>
              <a:t>でなく</a:t>
            </a:r>
            <a:r>
              <a:rPr sz="2400" spc="5" dirty="0">
                <a:latin typeface="MS PGothic"/>
                <a:cs typeface="MS PGothic"/>
              </a:rPr>
              <a:t>、</a:t>
            </a:r>
            <a:r>
              <a:rPr sz="2400" dirty="0">
                <a:latin typeface="MS PGothic"/>
                <a:cs typeface="MS PGothic"/>
              </a:rPr>
              <a:t>継続的</a:t>
            </a:r>
            <a:r>
              <a:rPr sz="2400" spc="-5" dirty="0">
                <a:latin typeface="MS PGothic"/>
                <a:cs typeface="MS PGothic"/>
              </a:rPr>
              <a:t>な</a:t>
            </a:r>
            <a:r>
              <a:rPr sz="2400" dirty="0">
                <a:latin typeface="MS PGothic"/>
                <a:cs typeface="MS PGothic"/>
              </a:rPr>
              <a:t>住民</a:t>
            </a:r>
            <a:r>
              <a:rPr sz="2400" spc="-5" dirty="0">
                <a:latin typeface="MS PGothic"/>
                <a:cs typeface="MS PGothic"/>
              </a:rPr>
              <a:t>と</a:t>
            </a:r>
            <a:r>
              <a:rPr sz="2400" dirty="0">
                <a:latin typeface="MS PGothic"/>
                <a:cs typeface="MS PGothic"/>
              </a:rPr>
              <a:t>の関係づ</a:t>
            </a:r>
            <a:r>
              <a:rPr sz="2400" spc="-5" dirty="0">
                <a:latin typeface="MS PGothic"/>
                <a:cs typeface="MS PGothic"/>
              </a:rPr>
              <a:t>くりを</a:t>
            </a:r>
            <a:r>
              <a:rPr sz="2400" dirty="0">
                <a:latin typeface="MS PGothic"/>
                <a:cs typeface="MS PGothic"/>
              </a:rPr>
              <a:t>重視</a:t>
            </a:r>
            <a:r>
              <a:rPr sz="2400" spc="5" dirty="0">
                <a:latin typeface="MS PGothic"/>
                <a:cs typeface="MS PGothic"/>
              </a:rPr>
              <a:t>す</a:t>
            </a:r>
            <a:r>
              <a:rPr sz="2400" dirty="0">
                <a:latin typeface="MS PGothic"/>
                <a:cs typeface="MS PGothic"/>
              </a:rPr>
              <a:t>る</a:t>
            </a:r>
          </a:p>
          <a:p>
            <a:pPr marL="12700">
              <a:lnSpc>
                <a:spcPct val="100000"/>
              </a:lnSpc>
              <a:spcBef>
                <a:spcPts val="25"/>
              </a:spcBef>
            </a:pPr>
            <a:r>
              <a:rPr sz="2400" dirty="0">
                <a:latin typeface="MS PGothic"/>
                <a:cs typeface="MS PGothic"/>
              </a:rPr>
              <a:t>・住民の基本的人権</a:t>
            </a:r>
            <a:r>
              <a:rPr sz="2400" spc="-5" dirty="0">
                <a:latin typeface="MS PGothic"/>
                <a:cs typeface="MS PGothic"/>
              </a:rPr>
              <a:t>を</a:t>
            </a:r>
            <a:r>
              <a:rPr sz="2400" dirty="0">
                <a:latin typeface="MS PGothic"/>
                <a:cs typeface="MS PGothic"/>
              </a:rPr>
              <a:t>尊重</a:t>
            </a:r>
            <a:r>
              <a:rPr sz="2400" spc="5" dirty="0">
                <a:latin typeface="MS PGothic"/>
                <a:cs typeface="MS PGothic"/>
              </a:rPr>
              <a:t>す</a:t>
            </a:r>
            <a:r>
              <a:rPr sz="2400" dirty="0">
                <a:latin typeface="MS PGothic"/>
                <a:cs typeface="MS PGothic"/>
              </a:rPr>
              <a:t>る</a:t>
            </a:r>
          </a:p>
          <a:p>
            <a:pPr marL="12700">
              <a:lnSpc>
                <a:spcPts val="3329"/>
              </a:lnSpc>
              <a:spcBef>
                <a:spcPts val="5"/>
              </a:spcBef>
            </a:pPr>
            <a:r>
              <a:rPr sz="2800" dirty="0">
                <a:solidFill>
                  <a:srgbClr val="FF0000"/>
                </a:solidFill>
                <a:latin typeface="MS PGothic"/>
                <a:cs typeface="MS PGothic"/>
              </a:rPr>
              <a:t>③住民視点の活動</a:t>
            </a:r>
          </a:p>
          <a:p>
            <a:pPr marL="12700">
              <a:lnSpc>
                <a:spcPts val="2850"/>
              </a:lnSpc>
            </a:pPr>
            <a:r>
              <a:rPr sz="2400" dirty="0">
                <a:latin typeface="MS PGothic"/>
                <a:cs typeface="MS PGothic"/>
              </a:rPr>
              <a:t>・自</a:t>
            </a:r>
            <a:r>
              <a:rPr sz="2400" spc="5" dirty="0">
                <a:latin typeface="MS PGothic"/>
                <a:cs typeface="MS PGothic"/>
              </a:rPr>
              <a:t>らも</a:t>
            </a:r>
            <a:r>
              <a:rPr sz="2400" dirty="0">
                <a:latin typeface="MS PGothic"/>
                <a:cs typeface="MS PGothic"/>
              </a:rPr>
              <a:t>地域の一員</a:t>
            </a:r>
            <a:r>
              <a:rPr sz="2400" spc="-5" dirty="0">
                <a:latin typeface="MS PGothic"/>
                <a:cs typeface="MS PGothic"/>
              </a:rPr>
              <a:t>として</a:t>
            </a:r>
            <a:r>
              <a:rPr sz="2400" spc="5" dirty="0">
                <a:latin typeface="MS PGothic"/>
                <a:cs typeface="MS PGothic"/>
              </a:rPr>
              <a:t>、</a:t>
            </a:r>
            <a:r>
              <a:rPr sz="2400" dirty="0">
                <a:latin typeface="MS PGothic"/>
                <a:cs typeface="MS PGothic"/>
              </a:rPr>
              <a:t>住民の視点にた</a:t>
            </a:r>
            <a:r>
              <a:rPr sz="2400" spc="5" dirty="0">
                <a:latin typeface="MS PGothic"/>
                <a:cs typeface="MS PGothic"/>
              </a:rPr>
              <a:t>っ</a:t>
            </a:r>
            <a:r>
              <a:rPr sz="2400" spc="-5" dirty="0">
                <a:latin typeface="MS PGothic"/>
                <a:cs typeface="MS PGothic"/>
              </a:rPr>
              <a:t>て</a:t>
            </a:r>
            <a:r>
              <a:rPr sz="2400" dirty="0">
                <a:latin typeface="MS PGothic"/>
                <a:cs typeface="MS PGothic"/>
              </a:rPr>
              <a:t>活動</a:t>
            </a:r>
            <a:r>
              <a:rPr sz="2400" spc="-5" dirty="0">
                <a:latin typeface="MS PGothic"/>
                <a:cs typeface="MS PGothic"/>
              </a:rPr>
              <a:t>を</a:t>
            </a:r>
            <a:r>
              <a:rPr sz="2400" dirty="0">
                <a:latin typeface="MS PGothic"/>
                <a:cs typeface="MS PGothic"/>
              </a:rPr>
              <a:t>行う</a:t>
            </a:r>
          </a:p>
          <a:p>
            <a:pPr marL="12700">
              <a:lnSpc>
                <a:spcPct val="100000"/>
              </a:lnSpc>
              <a:spcBef>
                <a:spcPts val="25"/>
              </a:spcBef>
            </a:pPr>
            <a:r>
              <a:rPr sz="2400" dirty="0">
                <a:latin typeface="MS PGothic"/>
                <a:cs typeface="MS PGothic"/>
              </a:rPr>
              <a:t>・住民に寄</a:t>
            </a:r>
            <a:r>
              <a:rPr sz="2400" spc="-5" dirty="0">
                <a:latin typeface="MS PGothic"/>
                <a:cs typeface="MS PGothic"/>
              </a:rPr>
              <a:t>り</a:t>
            </a:r>
            <a:r>
              <a:rPr sz="2400" dirty="0">
                <a:latin typeface="MS PGothic"/>
                <a:cs typeface="MS PGothic"/>
              </a:rPr>
              <a:t>添</a:t>
            </a:r>
            <a:r>
              <a:rPr sz="2400" spc="5" dirty="0">
                <a:latin typeface="MS PGothic"/>
                <a:cs typeface="MS PGothic"/>
              </a:rPr>
              <a:t>い、</a:t>
            </a:r>
            <a:r>
              <a:rPr sz="2400" dirty="0">
                <a:latin typeface="MS PGothic"/>
                <a:cs typeface="MS PGothic"/>
              </a:rPr>
              <a:t>相談相手</a:t>
            </a:r>
            <a:r>
              <a:rPr sz="2400" spc="-5" dirty="0">
                <a:latin typeface="MS PGothic"/>
                <a:cs typeface="MS PGothic"/>
              </a:rPr>
              <a:t>となり</a:t>
            </a:r>
            <a:r>
              <a:rPr sz="2400" spc="5" dirty="0">
                <a:latin typeface="MS PGothic"/>
                <a:cs typeface="MS PGothic"/>
              </a:rPr>
              <a:t>、</a:t>
            </a:r>
            <a:r>
              <a:rPr sz="2400" dirty="0">
                <a:latin typeface="MS PGothic"/>
                <a:cs typeface="MS PGothic"/>
              </a:rPr>
              <a:t>支援への</a:t>
            </a:r>
            <a:r>
              <a:rPr sz="2400" spc="-5" dirty="0">
                <a:latin typeface="MS PGothic"/>
                <a:cs typeface="MS PGothic"/>
              </a:rPr>
              <a:t>つなぎ</a:t>
            </a:r>
            <a:r>
              <a:rPr sz="2400" dirty="0">
                <a:latin typeface="MS PGothic"/>
                <a:cs typeface="MS PGothic"/>
              </a:rPr>
              <a:t>役</a:t>
            </a:r>
            <a:r>
              <a:rPr sz="2400" spc="-5" dirty="0">
                <a:latin typeface="MS PGothic"/>
                <a:cs typeface="MS PGothic"/>
              </a:rPr>
              <a:t>とな</a:t>
            </a:r>
            <a:r>
              <a:rPr sz="2400" dirty="0">
                <a:latin typeface="MS PGothic"/>
                <a:cs typeface="MS PGothic"/>
              </a:rPr>
              <a:t>る</a:t>
            </a:r>
          </a:p>
          <a:p>
            <a:pPr marL="12700">
              <a:lnSpc>
                <a:spcPct val="100000"/>
              </a:lnSpc>
              <a:spcBef>
                <a:spcPts val="25"/>
              </a:spcBef>
            </a:pPr>
            <a:r>
              <a:rPr sz="2400" dirty="0">
                <a:latin typeface="MS PGothic"/>
                <a:cs typeface="MS PGothic"/>
              </a:rPr>
              <a:t>・</a:t>
            </a:r>
            <a:r>
              <a:rPr sz="2400" dirty="0" err="1">
                <a:latin typeface="MS PGothic"/>
                <a:cs typeface="MS PGothic"/>
              </a:rPr>
              <a:t>住民の代弁者</a:t>
            </a:r>
            <a:r>
              <a:rPr sz="2400" spc="-5" dirty="0" err="1">
                <a:latin typeface="MS PGothic"/>
                <a:cs typeface="MS PGothic"/>
              </a:rPr>
              <a:t>となり</a:t>
            </a:r>
            <a:r>
              <a:rPr sz="2400" spc="5" dirty="0" err="1">
                <a:latin typeface="MS PGothic"/>
                <a:cs typeface="MS PGothic"/>
              </a:rPr>
              <a:t>、</a:t>
            </a:r>
            <a:r>
              <a:rPr sz="2400" dirty="0" err="1">
                <a:latin typeface="MS PGothic"/>
                <a:cs typeface="MS PGothic"/>
              </a:rPr>
              <a:t>住民視点</a:t>
            </a:r>
            <a:r>
              <a:rPr sz="2400" spc="-5" dirty="0" err="1">
                <a:latin typeface="MS PGothic"/>
                <a:cs typeface="MS PGothic"/>
              </a:rPr>
              <a:t>で</a:t>
            </a:r>
            <a:r>
              <a:rPr sz="2400" dirty="0" err="1">
                <a:latin typeface="MS PGothic"/>
                <a:cs typeface="MS PGothic"/>
              </a:rPr>
              <a:t>の提言</a:t>
            </a:r>
            <a:r>
              <a:rPr sz="2400" spc="5" dirty="0" err="1">
                <a:latin typeface="MS PGothic"/>
                <a:cs typeface="MS PGothic"/>
              </a:rPr>
              <a:t>、</a:t>
            </a:r>
            <a:r>
              <a:rPr sz="2400" dirty="0" err="1">
                <a:latin typeface="MS PGothic"/>
                <a:cs typeface="MS PGothic"/>
              </a:rPr>
              <a:t>意見具申</a:t>
            </a:r>
            <a:r>
              <a:rPr sz="2400" spc="-5" dirty="0" err="1">
                <a:latin typeface="MS PGothic"/>
                <a:cs typeface="MS PGothic"/>
              </a:rPr>
              <a:t>を</a:t>
            </a:r>
            <a:r>
              <a:rPr sz="2400" dirty="0" err="1">
                <a:latin typeface="MS PGothic"/>
                <a:cs typeface="MS PGothic"/>
              </a:rPr>
              <a:t>行う</a:t>
            </a:r>
            <a:r>
              <a:rPr sz="2400" dirty="0">
                <a:latin typeface="MS PGothic"/>
                <a:cs typeface="MS PGothic"/>
              </a:rPr>
              <a:t>。</a:t>
            </a:r>
          </a:p>
          <a:p>
            <a:pPr>
              <a:lnSpc>
                <a:spcPct val="100000"/>
              </a:lnSpc>
              <a:spcBef>
                <a:spcPts val="30"/>
              </a:spcBef>
            </a:pPr>
            <a:endParaRPr sz="2250" dirty="0">
              <a:latin typeface="MS PGothic"/>
              <a:cs typeface="MS PGothic"/>
            </a:endParaRPr>
          </a:p>
          <a:p>
            <a:pPr marL="12700">
              <a:lnSpc>
                <a:spcPct val="100000"/>
              </a:lnSpc>
            </a:pPr>
            <a:r>
              <a:rPr sz="2800" dirty="0" err="1">
                <a:latin typeface="MS PGothic"/>
                <a:cs typeface="MS PGothic"/>
              </a:rPr>
              <a:t>民生委員児童委員信条に多</a:t>
            </a:r>
            <a:r>
              <a:rPr sz="2800" spc="-5" dirty="0" err="1">
                <a:latin typeface="MS PGothic"/>
                <a:cs typeface="MS PGothic"/>
              </a:rPr>
              <a:t>く</a:t>
            </a:r>
            <a:r>
              <a:rPr sz="2800" dirty="0" err="1">
                <a:latin typeface="MS PGothic"/>
                <a:cs typeface="MS PGothic"/>
              </a:rPr>
              <a:t>が示</a:t>
            </a:r>
            <a:r>
              <a:rPr sz="2800" spc="5" dirty="0" err="1">
                <a:latin typeface="MS PGothic"/>
                <a:cs typeface="MS PGothic"/>
              </a:rPr>
              <a:t>さ</a:t>
            </a:r>
            <a:r>
              <a:rPr sz="2800" dirty="0" err="1">
                <a:latin typeface="MS PGothic"/>
                <a:cs typeface="MS PGothic"/>
              </a:rPr>
              <a:t>れ</a:t>
            </a:r>
            <a:r>
              <a:rPr sz="2800" spc="-5" dirty="0" err="1">
                <a:latin typeface="MS PGothic"/>
                <a:cs typeface="MS PGothic"/>
              </a:rPr>
              <a:t>て</a:t>
            </a:r>
            <a:r>
              <a:rPr sz="2800" dirty="0" err="1">
                <a:latin typeface="MS PGothic"/>
                <a:cs typeface="MS PGothic"/>
              </a:rPr>
              <a:t>い</a:t>
            </a:r>
            <a:r>
              <a:rPr sz="2800" spc="5" dirty="0" err="1">
                <a:latin typeface="MS PGothic"/>
                <a:cs typeface="MS PGothic"/>
              </a:rPr>
              <a:t>ま</a:t>
            </a:r>
            <a:r>
              <a:rPr sz="2800" spc="-5" dirty="0" err="1">
                <a:latin typeface="MS PGothic"/>
                <a:cs typeface="MS PGothic"/>
              </a:rPr>
              <a:t>す</a:t>
            </a:r>
            <a:r>
              <a:rPr sz="2800" dirty="0">
                <a:latin typeface="MS PGothic"/>
                <a:cs typeface="MS PGothic"/>
              </a:rPr>
              <a:t>。</a:t>
            </a:r>
          </a:p>
        </p:txBody>
      </p:sp>
      <p:sp>
        <p:nvSpPr>
          <p:cNvPr id="2" name="スライド番号プレースホルダー 1">
            <a:extLst>
              <a:ext uri="{FF2B5EF4-FFF2-40B4-BE49-F238E27FC236}">
                <a16:creationId xmlns:a16="http://schemas.microsoft.com/office/drawing/2014/main" id="{97ADE183-72C4-3541-97D3-FAB92BD784DF}"/>
              </a:ext>
            </a:extLst>
          </p:cNvPr>
          <p:cNvSpPr>
            <a:spLocks noGrp="1"/>
          </p:cNvSpPr>
          <p:nvPr>
            <p:ph type="sldNum" sz="quarter" idx="7"/>
          </p:nvPr>
        </p:nvSpPr>
        <p:spPr/>
        <p:txBody>
          <a:bodyPr/>
          <a:lstStyle/>
          <a:p>
            <a:fld id="{B6F15528-21DE-4FAA-801E-634DDDAF4B2B}" type="slidenum">
              <a:rPr lang="en-US" altLang="ja-JP" smtClean="0"/>
              <a:t>14</a:t>
            </a:fld>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 y="2537460"/>
            <a:ext cx="8534400" cy="1363194"/>
          </a:xfrm>
          <a:prstGeom prst="rect">
            <a:avLst/>
          </a:prstGeom>
        </p:spPr>
        <p:txBody>
          <a:bodyPr vert="horz" wrap="square" lIns="0" tIns="8890" rIns="0" bIns="0" rtlCol="0">
            <a:spAutoFit/>
          </a:bodyPr>
          <a:lstStyle/>
          <a:p>
            <a:pPr marL="12700" marR="5080" indent="335280" algn="ctr">
              <a:lnSpc>
                <a:spcPct val="100499"/>
              </a:lnSpc>
              <a:spcBef>
                <a:spcPts val="70"/>
              </a:spcBef>
            </a:pPr>
            <a:r>
              <a:rPr lang="en-US" altLang="ja-JP" sz="4400" dirty="0" err="1">
                <a:latin typeface="+mn-ea"/>
                <a:ea typeface="+mn-ea"/>
              </a:rPr>
              <a:t>Ⅳ</a:t>
            </a:r>
            <a:r>
              <a:rPr sz="4400" dirty="0" err="1">
                <a:latin typeface="+mn-ea"/>
                <a:ea typeface="+mn-ea"/>
              </a:rPr>
              <a:t>）</a:t>
            </a:r>
            <a:r>
              <a:rPr sz="4400" spc="5" dirty="0" err="1">
                <a:latin typeface="+mn-ea"/>
                <a:ea typeface="+mn-ea"/>
              </a:rPr>
              <a:t>コ</a:t>
            </a:r>
            <a:r>
              <a:rPr sz="4400" dirty="0" err="1">
                <a:latin typeface="+mn-ea"/>
                <a:ea typeface="+mn-ea"/>
              </a:rPr>
              <a:t>ロ</a:t>
            </a:r>
            <a:r>
              <a:rPr sz="4400" spc="-5" dirty="0" err="1">
                <a:latin typeface="+mn-ea"/>
                <a:ea typeface="+mn-ea"/>
              </a:rPr>
              <a:t>ナ</a:t>
            </a:r>
            <a:r>
              <a:rPr sz="4400" dirty="0" err="1">
                <a:latin typeface="+mn-ea"/>
                <a:ea typeface="+mn-ea"/>
              </a:rPr>
              <a:t>禍</a:t>
            </a:r>
            <a:r>
              <a:rPr sz="4400" spc="-5" dirty="0" err="1">
                <a:latin typeface="+mn-ea"/>
                <a:ea typeface="+mn-ea"/>
              </a:rPr>
              <a:t>に</a:t>
            </a:r>
            <a:r>
              <a:rPr sz="4400" dirty="0" err="1">
                <a:latin typeface="+mn-ea"/>
                <a:ea typeface="+mn-ea"/>
              </a:rPr>
              <a:t>おける</a:t>
            </a:r>
            <a:br>
              <a:rPr lang="en-US" sz="4400" dirty="0">
                <a:latin typeface="+mn-ea"/>
                <a:ea typeface="+mn-ea"/>
              </a:rPr>
            </a:br>
            <a:r>
              <a:rPr lang="en-US" sz="4400" dirty="0" err="1">
                <a:latin typeface="+mn-ea"/>
                <a:ea typeface="+mn-ea"/>
              </a:rPr>
              <a:t>単位民</a:t>
            </a:r>
            <a:r>
              <a:rPr lang="ja-JP" altLang="en-US" sz="4400" dirty="0">
                <a:latin typeface="+mn-ea"/>
                <a:ea typeface="+mn-ea"/>
              </a:rPr>
              <a:t>児協への期待</a:t>
            </a:r>
            <a:endParaRPr sz="4400" dirty="0">
              <a:latin typeface="+mn-ea"/>
              <a:ea typeface="+mn-ea"/>
            </a:endParaRPr>
          </a:p>
        </p:txBody>
      </p:sp>
      <p:sp>
        <p:nvSpPr>
          <p:cNvPr id="2" name="スライド番号プレースホルダー 1">
            <a:extLst>
              <a:ext uri="{FF2B5EF4-FFF2-40B4-BE49-F238E27FC236}">
                <a16:creationId xmlns:a16="http://schemas.microsoft.com/office/drawing/2014/main" id="{887F2C65-8598-0E49-A9F6-53326820798C}"/>
              </a:ext>
            </a:extLst>
          </p:cNvPr>
          <p:cNvSpPr>
            <a:spLocks noGrp="1"/>
          </p:cNvSpPr>
          <p:nvPr>
            <p:ph type="sldNum" sz="quarter" idx="7"/>
          </p:nvPr>
        </p:nvSpPr>
        <p:spPr/>
        <p:txBody>
          <a:bodyPr/>
          <a:lstStyle/>
          <a:p>
            <a:fld id="{B6F15528-21DE-4FAA-801E-634DDDAF4B2B}" type="slidenum">
              <a:rPr lang="en-US" altLang="ja-JP" smtClean="0"/>
              <a:t>15</a:t>
            </a:fld>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2"/>
          </p:nvPr>
        </p:nvSpPr>
        <p:spPr>
          <a:xfrm>
            <a:off x="152400" y="228600"/>
            <a:ext cx="8626278" cy="6340197"/>
          </a:xfrm>
        </p:spPr>
        <p:txBody>
          <a:bodyPr/>
          <a:lstStyle/>
          <a:p>
            <a:r>
              <a:rPr kumimoji="1" lang="ja-JP" altLang="en-US" sz="2800" u="sng" dirty="0">
                <a:solidFill>
                  <a:srgbClr val="FF0000"/>
                </a:solidFill>
              </a:rPr>
              <a:t>１．民生委員児童委員活動の現状</a:t>
            </a:r>
            <a:endParaRPr kumimoji="1" lang="en-US" altLang="ja-JP" sz="2800" u="sng" dirty="0">
              <a:solidFill>
                <a:srgbClr val="FF0000"/>
              </a:solidFill>
            </a:endParaRPr>
          </a:p>
          <a:p>
            <a:r>
              <a:rPr kumimoji="1" lang="en-US" altLang="ja-JP" dirty="0">
                <a:latin typeface="MS PGothic" panose="020B0600070205080204" pitchFamily="34" charset="-128"/>
                <a:ea typeface="MS PGothic" panose="020B0600070205080204" pitchFamily="34" charset="-128"/>
              </a:rPr>
              <a:t>⑴</a:t>
            </a:r>
            <a:r>
              <a:rPr kumimoji="1" lang="ja-JP" altLang="en-US" b="1" u="sng" dirty="0">
                <a:solidFill>
                  <a:srgbClr val="FF0000"/>
                </a:solidFill>
                <a:latin typeface="MS PGothic" panose="020B0600070205080204" pitchFamily="34" charset="-128"/>
                <a:ea typeface="MS PGothic" panose="020B0600070205080204" pitchFamily="34" charset="-128"/>
              </a:rPr>
              <a:t>定例会</a:t>
            </a:r>
            <a:r>
              <a:rPr kumimoji="1" lang="ja-JP" altLang="en-US" b="1" dirty="0">
                <a:latin typeface="MS PGothic" panose="020B0600070205080204" pitchFamily="34" charset="-128"/>
                <a:ea typeface="MS PGothic" panose="020B0600070205080204" pitchFamily="34" charset="-128"/>
              </a:rPr>
              <a:t>：</a:t>
            </a:r>
            <a:r>
              <a:rPr kumimoji="1" lang="ja-JP" altLang="en-US" dirty="0">
                <a:latin typeface="MS PGothic" panose="020B0600070205080204" pitchFamily="34" charset="-128"/>
                <a:ea typeface="MS PGothic" panose="020B0600070205080204" pitchFamily="34" charset="-128"/>
              </a:rPr>
              <a:t>①令和</a:t>
            </a:r>
            <a:r>
              <a:rPr kumimoji="1" lang="en-US" altLang="ja-JP" dirty="0">
                <a:latin typeface="MS PGothic" panose="020B0600070205080204" pitchFamily="34" charset="-128"/>
                <a:ea typeface="MS PGothic" panose="020B0600070205080204" pitchFamily="34" charset="-128"/>
              </a:rPr>
              <a:t>2</a:t>
            </a:r>
            <a:r>
              <a:rPr kumimoji="1" lang="ja-JP" altLang="en-US" dirty="0">
                <a:latin typeface="MS PGothic" panose="020B0600070205080204" pitchFamily="34" charset="-128"/>
                <a:ea typeface="MS PGothic" panose="020B0600070205080204" pitchFamily="34" charset="-128"/>
              </a:rPr>
              <a:t>年</a:t>
            </a:r>
            <a:r>
              <a:rPr kumimoji="1" lang="en-US" altLang="ja-JP" dirty="0">
                <a:latin typeface="MS PGothic" panose="020B0600070205080204" pitchFamily="34" charset="-128"/>
                <a:ea typeface="MS PGothic" panose="020B0600070205080204" pitchFamily="34" charset="-128"/>
              </a:rPr>
              <a:t>8</a:t>
            </a:r>
            <a:r>
              <a:rPr kumimoji="1" lang="ja-JP" altLang="en-US" dirty="0">
                <a:latin typeface="MS PGothic" panose="020B0600070205080204" pitchFamily="34" charset="-128"/>
                <a:ea typeface="MS PGothic" panose="020B0600070205080204" pitchFamily="34" charset="-128"/>
              </a:rPr>
              <a:t>月</a:t>
            </a:r>
            <a:r>
              <a:rPr kumimoji="1" lang="en-US" altLang="ja-JP" dirty="0">
                <a:latin typeface="MS PGothic" panose="020B0600070205080204" pitchFamily="34" charset="-128"/>
                <a:ea typeface="MS PGothic" panose="020B0600070205080204" pitchFamily="34" charset="-128"/>
              </a:rPr>
              <a:t>31</a:t>
            </a:r>
            <a:r>
              <a:rPr kumimoji="1" lang="ja-JP" altLang="en-US" dirty="0">
                <a:latin typeface="MS PGothic" panose="020B0600070205080204" pitchFamily="34" charset="-128"/>
                <a:ea typeface="MS PGothic" panose="020B0600070205080204" pitchFamily="34" charset="-128"/>
              </a:rPr>
              <a:t>日現在、定例会を「中断することなく実施している」と回答した単位民児協が</a:t>
            </a:r>
            <a:r>
              <a:rPr kumimoji="1" lang="en-US" altLang="ja-JP" dirty="0">
                <a:latin typeface="MS PGothic" panose="020B0600070205080204" pitchFamily="34" charset="-128"/>
                <a:ea typeface="MS PGothic" panose="020B0600070205080204" pitchFamily="34" charset="-128"/>
              </a:rPr>
              <a:t>20.7</a:t>
            </a:r>
            <a:r>
              <a:rPr kumimoji="1" lang="ja-JP" altLang="en-US" dirty="0">
                <a:latin typeface="MS PGothic" panose="020B0600070205080204" pitchFamily="34" charset="-128"/>
                <a:ea typeface="MS PGothic" panose="020B0600070205080204" pitchFamily="34" charset="-128"/>
              </a:rPr>
              <a:t>％、「一時的に中止したが現在は再開した」と回答した民児協が</a:t>
            </a:r>
            <a:r>
              <a:rPr kumimoji="1" lang="en-US" altLang="ja-JP" dirty="0">
                <a:latin typeface="MS PGothic" panose="020B0600070205080204" pitchFamily="34" charset="-128"/>
                <a:ea typeface="MS PGothic" panose="020B0600070205080204" pitchFamily="34" charset="-128"/>
              </a:rPr>
              <a:t>75.4</a:t>
            </a:r>
            <a:r>
              <a:rPr kumimoji="1" lang="ja-JP" altLang="en-US" dirty="0">
                <a:latin typeface="MS PGothic" panose="020B0600070205080204" pitchFamily="34" charset="-128"/>
                <a:ea typeface="MS PGothic" panose="020B0600070205080204" pitchFamily="34" charset="-128"/>
              </a:rPr>
              <a:t>％で、</a:t>
            </a:r>
            <a:r>
              <a:rPr kumimoji="1" lang="en-US" altLang="ja-JP" dirty="0">
                <a:latin typeface="MS PGothic" panose="020B0600070205080204" pitchFamily="34" charset="-128"/>
                <a:ea typeface="MS PGothic" panose="020B0600070205080204" pitchFamily="34" charset="-128"/>
              </a:rPr>
              <a:t>96.1</a:t>
            </a:r>
            <a:r>
              <a:rPr kumimoji="1" lang="ja-JP" altLang="en-US" dirty="0">
                <a:latin typeface="MS PGothic" panose="020B0600070205080204" pitchFamily="34" charset="-128"/>
                <a:ea typeface="MS PGothic" panose="020B0600070205080204" pitchFamily="34" charset="-128"/>
              </a:rPr>
              <a:t>％の民児協が定例会を 開催している。現在も中止している民児協が</a:t>
            </a:r>
            <a:r>
              <a:rPr kumimoji="1" lang="en-US" altLang="ja-JP" dirty="0">
                <a:latin typeface="MS PGothic" panose="020B0600070205080204" pitchFamily="34" charset="-128"/>
                <a:ea typeface="MS PGothic" panose="020B0600070205080204" pitchFamily="34" charset="-128"/>
              </a:rPr>
              <a:t>3.7%</a:t>
            </a:r>
            <a:r>
              <a:rPr kumimoji="1" lang="ja-JP" altLang="en-US" dirty="0" err="1">
                <a:latin typeface="MS PGothic" panose="020B0600070205080204" pitchFamily="34" charset="-128"/>
                <a:ea typeface="MS PGothic" panose="020B0600070205080204" pitchFamily="34" charset="-128"/>
              </a:rPr>
              <a:t>。</a:t>
            </a:r>
            <a:endParaRPr kumimoji="1" lang="ja-JP" altLang="en-US" dirty="0">
              <a:latin typeface="MS PGothic" panose="020B0600070205080204" pitchFamily="34" charset="-128"/>
              <a:ea typeface="MS PGothic" panose="020B0600070205080204" pitchFamily="34" charset="-128"/>
            </a:endParaRPr>
          </a:p>
          <a:p>
            <a:r>
              <a:rPr kumimoji="1" lang="ja-JP" altLang="en-US" dirty="0">
                <a:latin typeface="MS PGothic" panose="020B0600070205080204" pitchFamily="34" charset="-128"/>
                <a:ea typeface="MS PGothic" panose="020B0600070205080204" pitchFamily="34" charset="-128"/>
              </a:rPr>
              <a:t>後者の開始は、 「令和</a:t>
            </a:r>
            <a:r>
              <a:rPr kumimoji="1" lang="en-US" altLang="ja-JP" dirty="0">
                <a:latin typeface="MS PGothic" panose="020B0600070205080204" pitchFamily="34" charset="-128"/>
                <a:ea typeface="MS PGothic" panose="020B0600070205080204" pitchFamily="34" charset="-128"/>
              </a:rPr>
              <a:t>2</a:t>
            </a:r>
            <a:r>
              <a:rPr kumimoji="1" lang="ja-JP" altLang="en-US" dirty="0">
                <a:latin typeface="MS PGothic" panose="020B0600070205080204" pitchFamily="34" charset="-128"/>
                <a:ea typeface="MS PGothic" panose="020B0600070205080204" pitchFamily="34" charset="-128"/>
              </a:rPr>
              <a:t>年</a:t>
            </a:r>
            <a:r>
              <a:rPr kumimoji="1" lang="en-US" altLang="ja-JP" dirty="0">
                <a:latin typeface="MS PGothic" panose="020B0600070205080204" pitchFamily="34" charset="-128"/>
                <a:ea typeface="MS PGothic" panose="020B0600070205080204" pitchFamily="34" charset="-128"/>
              </a:rPr>
              <a:t>5</a:t>
            </a:r>
            <a:r>
              <a:rPr kumimoji="1" lang="ja-JP" altLang="en-US" dirty="0">
                <a:latin typeface="MS PGothic" panose="020B0600070205080204" pitchFamily="34" charset="-128"/>
                <a:ea typeface="MS PGothic" panose="020B0600070205080204" pitchFamily="34" charset="-128"/>
              </a:rPr>
              <a:t>月</a:t>
            </a:r>
            <a:r>
              <a:rPr kumimoji="1" lang="en-US" altLang="ja-JP" dirty="0">
                <a:latin typeface="MS PGothic" panose="020B0600070205080204" pitchFamily="34" charset="-128"/>
                <a:ea typeface="MS PGothic" panose="020B0600070205080204" pitchFamily="34" charset="-128"/>
              </a:rPr>
              <a:t>1</a:t>
            </a:r>
            <a:r>
              <a:rPr kumimoji="1" lang="ja-JP" altLang="en-US" dirty="0">
                <a:latin typeface="MS PGothic" panose="020B0600070205080204" pitchFamily="34" charset="-128"/>
                <a:ea typeface="MS PGothic" panose="020B0600070205080204" pitchFamily="34" charset="-128"/>
              </a:rPr>
              <a:t>日～</a:t>
            </a:r>
            <a:r>
              <a:rPr kumimoji="1" lang="en-US" altLang="ja-JP" dirty="0">
                <a:latin typeface="MS PGothic" panose="020B0600070205080204" pitchFamily="34" charset="-128"/>
                <a:ea typeface="MS PGothic" panose="020B0600070205080204" pitchFamily="34" charset="-128"/>
              </a:rPr>
              <a:t>5</a:t>
            </a:r>
            <a:r>
              <a:rPr kumimoji="1" lang="ja-JP" altLang="en-US" dirty="0">
                <a:latin typeface="MS PGothic" panose="020B0600070205080204" pitchFamily="34" charset="-128"/>
                <a:ea typeface="MS PGothic" panose="020B0600070205080204" pitchFamily="34" charset="-128"/>
              </a:rPr>
              <a:t>月</a:t>
            </a:r>
            <a:r>
              <a:rPr kumimoji="1" lang="en-US" altLang="ja-JP" dirty="0">
                <a:latin typeface="MS PGothic" panose="020B0600070205080204" pitchFamily="34" charset="-128"/>
                <a:ea typeface="MS PGothic" panose="020B0600070205080204" pitchFamily="34" charset="-128"/>
              </a:rPr>
              <a:t>31</a:t>
            </a:r>
            <a:r>
              <a:rPr kumimoji="1" lang="ja-JP" altLang="en-US" dirty="0">
                <a:latin typeface="MS PGothic" panose="020B0600070205080204" pitchFamily="34" charset="-128"/>
                <a:ea typeface="MS PGothic" panose="020B0600070205080204" pitchFamily="34" charset="-128"/>
              </a:rPr>
              <a:t>日」が</a:t>
            </a:r>
            <a:r>
              <a:rPr kumimoji="1" lang="en-US" altLang="ja-JP" dirty="0">
                <a:latin typeface="MS PGothic" panose="020B0600070205080204" pitchFamily="34" charset="-128"/>
                <a:ea typeface="MS PGothic" panose="020B0600070205080204" pitchFamily="34" charset="-128"/>
              </a:rPr>
              <a:t>10.4</a:t>
            </a:r>
            <a:r>
              <a:rPr kumimoji="1" lang="ja-JP" altLang="en-US" dirty="0">
                <a:latin typeface="MS PGothic" panose="020B0600070205080204" pitchFamily="34" charset="-128"/>
                <a:ea typeface="MS PGothic" panose="020B0600070205080204" pitchFamily="34" charset="-128"/>
              </a:rPr>
              <a:t>％、 「令和</a:t>
            </a:r>
            <a:r>
              <a:rPr kumimoji="1" lang="en-US" altLang="ja-JP" dirty="0">
                <a:latin typeface="MS PGothic" panose="020B0600070205080204" pitchFamily="34" charset="-128"/>
                <a:ea typeface="MS PGothic" panose="020B0600070205080204" pitchFamily="34" charset="-128"/>
              </a:rPr>
              <a:t>2</a:t>
            </a:r>
            <a:r>
              <a:rPr kumimoji="1" lang="ja-JP" altLang="en-US" dirty="0">
                <a:latin typeface="MS PGothic" panose="020B0600070205080204" pitchFamily="34" charset="-128"/>
                <a:ea typeface="MS PGothic" panose="020B0600070205080204" pitchFamily="34" charset="-128"/>
              </a:rPr>
              <a:t>年</a:t>
            </a:r>
            <a:r>
              <a:rPr kumimoji="1" lang="en-US" altLang="ja-JP" dirty="0">
                <a:latin typeface="MS PGothic" panose="020B0600070205080204" pitchFamily="34" charset="-128"/>
                <a:ea typeface="MS PGothic" panose="020B0600070205080204" pitchFamily="34" charset="-128"/>
              </a:rPr>
              <a:t>6</a:t>
            </a:r>
            <a:r>
              <a:rPr kumimoji="1" lang="ja-JP" altLang="en-US" dirty="0">
                <a:latin typeface="MS PGothic" panose="020B0600070205080204" pitchFamily="34" charset="-128"/>
                <a:ea typeface="MS PGothic" panose="020B0600070205080204" pitchFamily="34" charset="-128"/>
              </a:rPr>
              <a:t>月</a:t>
            </a:r>
            <a:r>
              <a:rPr kumimoji="1" lang="en-US" altLang="ja-JP" dirty="0">
                <a:latin typeface="MS PGothic" panose="020B0600070205080204" pitchFamily="34" charset="-128"/>
                <a:ea typeface="MS PGothic" panose="020B0600070205080204" pitchFamily="34" charset="-128"/>
              </a:rPr>
              <a:t>1</a:t>
            </a:r>
            <a:r>
              <a:rPr kumimoji="1" lang="ja-JP" altLang="en-US" dirty="0">
                <a:latin typeface="MS PGothic" panose="020B0600070205080204" pitchFamily="34" charset="-128"/>
                <a:ea typeface="MS PGothic" panose="020B0600070205080204" pitchFamily="34" charset="-128"/>
              </a:rPr>
              <a:t>日～</a:t>
            </a:r>
            <a:r>
              <a:rPr kumimoji="1" lang="en-US" altLang="ja-JP" dirty="0">
                <a:latin typeface="MS PGothic" panose="020B0600070205080204" pitchFamily="34" charset="-128"/>
                <a:ea typeface="MS PGothic" panose="020B0600070205080204" pitchFamily="34" charset="-128"/>
              </a:rPr>
              <a:t>6</a:t>
            </a:r>
            <a:r>
              <a:rPr kumimoji="1" lang="ja-JP" altLang="en-US" dirty="0">
                <a:latin typeface="MS PGothic" panose="020B0600070205080204" pitchFamily="34" charset="-128"/>
                <a:ea typeface="MS PGothic" panose="020B0600070205080204" pitchFamily="34" charset="-128"/>
              </a:rPr>
              <a:t>月</a:t>
            </a:r>
            <a:r>
              <a:rPr kumimoji="1" lang="en-US" altLang="ja-JP" dirty="0">
                <a:latin typeface="MS PGothic" panose="020B0600070205080204" pitchFamily="34" charset="-128"/>
                <a:ea typeface="MS PGothic" panose="020B0600070205080204" pitchFamily="34" charset="-128"/>
              </a:rPr>
              <a:t>30</a:t>
            </a:r>
            <a:r>
              <a:rPr kumimoji="1" lang="ja-JP" altLang="en-US" dirty="0">
                <a:latin typeface="MS PGothic" panose="020B0600070205080204" pitchFamily="34" charset="-128"/>
                <a:ea typeface="MS PGothic" panose="020B0600070205080204" pitchFamily="34" charset="-128"/>
              </a:rPr>
              <a:t>日」が最も多く、約半数を占め以降段階的に開始</a:t>
            </a:r>
          </a:p>
          <a:p>
            <a:r>
              <a:rPr kumimoji="1" lang="en-US" altLang="ja-JP" dirty="0">
                <a:latin typeface="MS PGothic" panose="020B0600070205080204" pitchFamily="34" charset="-128"/>
                <a:ea typeface="MS PGothic" panose="020B0600070205080204" pitchFamily="34" charset="-128"/>
              </a:rPr>
              <a:t>②</a:t>
            </a:r>
            <a:r>
              <a:rPr kumimoji="1" lang="ja-JP" altLang="en-US" dirty="0">
                <a:latin typeface="MS PGothic" panose="020B0600070205080204" pitchFamily="34" charset="-128"/>
                <a:ea typeface="MS PGothic" panose="020B0600070205080204" pitchFamily="34" charset="-128"/>
              </a:rPr>
              <a:t>判断は、「単位民児協内で協議し独自に判断した」で、</a:t>
            </a:r>
            <a:r>
              <a:rPr kumimoji="1" lang="en-US" altLang="ja-JP" dirty="0">
                <a:latin typeface="MS PGothic" panose="020B0600070205080204" pitchFamily="34" charset="-128"/>
                <a:ea typeface="MS PGothic" panose="020B0600070205080204" pitchFamily="34" charset="-128"/>
              </a:rPr>
              <a:t>48.3</a:t>
            </a:r>
            <a:r>
              <a:rPr kumimoji="1" lang="ja-JP" altLang="en-US" dirty="0">
                <a:latin typeface="MS PGothic" panose="020B0600070205080204" pitchFamily="34" charset="-128"/>
                <a:ea typeface="MS PGothic" panose="020B0600070205080204" pitchFamily="34" charset="-128"/>
              </a:rPr>
              <a:t>％、「行政と協議して決定」が</a:t>
            </a:r>
            <a:r>
              <a:rPr kumimoji="1" lang="en-US" altLang="ja-JP" dirty="0">
                <a:latin typeface="MS PGothic" panose="020B0600070205080204" pitchFamily="34" charset="-128"/>
                <a:ea typeface="MS PGothic" panose="020B0600070205080204" pitchFamily="34" charset="-128"/>
              </a:rPr>
              <a:t>35.1</a:t>
            </a:r>
            <a:r>
              <a:rPr kumimoji="1" lang="ja-JP" altLang="en-US" dirty="0">
                <a:latin typeface="MS PGothic" panose="020B0600070205080204" pitchFamily="34" charset="-128"/>
                <a:ea typeface="MS PGothic" panose="020B0600070205080204" pitchFamily="34" charset="-128"/>
              </a:rPr>
              <a:t>％。</a:t>
            </a:r>
            <a:endParaRPr kumimoji="1" lang="en-US" altLang="ja-JP" dirty="0">
              <a:latin typeface="MS PGothic" panose="020B0600070205080204" pitchFamily="34" charset="-128"/>
              <a:ea typeface="MS PGothic" panose="020B0600070205080204" pitchFamily="34" charset="-128"/>
            </a:endParaRPr>
          </a:p>
          <a:p>
            <a:r>
              <a:rPr kumimoji="1" lang="ja-JP" altLang="en-US" dirty="0">
                <a:latin typeface="MS PGothic" panose="020B0600070205080204" pitchFamily="34" charset="-128"/>
                <a:ea typeface="MS PGothic" panose="020B0600070205080204" pitchFamily="34" charset="-128"/>
              </a:rPr>
              <a:t>③運営方法は、 「新型コロナウイルス感染拡大防止のための配慮をしつつ、集合・対面方式で実施している」と回答した民児協が最も多く、</a:t>
            </a:r>
            <a:r>
              <a:rPr kumimoji="1" lang="en-US" altLang="ja-JP" dirty="0">
                <a:latin typeface="MS PGothic" panose="020B0600070205080204" pitchFamily="34" charset="-128"/>
                <a:ea typeface="MS PGothic" panose="020B0600070205080204" pitchFamily="34" charset="-128"/>
              </a:rPr>
              <a:t>91.5</a:t>
            </a:r>
            <a:r>
              <a:rPr kumimoji="1" lang="ja-JP" altLang="en-US" dirty="0">
                <a:latin typeface="MS PGothic" panose="020B0600070205080204" pitchFamily="34" charset="-128"/>
                <a:ea typeface="MS PGothic" panose="020B0600070205080204" pitchFamily="34" charset="-128"/>
              </a:rPr>
              <a:t>％。</a:t>
            </a:r>
          </a:p>
          <a:p>
            <a:r>
              <a:rPr kumimoji="1" lang="en-US" altLang="ja-JP" dirty="0">
                <a:latin typeface="MS PGothic" panose="020B0600070205080204" pitchFamily="34" charset="-128"/>
                <a:ea typeface="MS PGothic" panose="020B0600070205080204" pitchFamily="34" charset="-128"/>
              </a:rPr>
              <a:t>⑵</a:t>
            </a:r>
            <a:r>
              <a:rPr kumimoji="1" lang="ja-JP" altLang="en-US" b="1" u="sng" dirty="0">
                <a:solidFill>
                  <a:srgbClr val="FF0000"/>
                </a:solidFill>
                <a:latin typeface="MS PGothic" panose="020B0600070205080204" pitchFamily="34" charset="-128"/>
                <a:ea typeface="MS PGothic" panose="020B0600070205080204" pitchFamily="34" charset="-128"/>
              </a:rPr>
              <a:t>訪問・相談活動</a:t>
            </a:r>
            <a:r>
              <a:rPr kumimoji="1" lang="ja-JP" altLang="en-US" b="1" u="sng" dirty="0">
                <a:latin typeface="MS PGothic" panose="020B0600070205080204" pitchFamily="34" charset="-128"/>
                <a:ea typeface="MS PGothic" panose="020B0600070205080204" pitchFamily="34" charset="-128"/>
              </a:rPr>
              <a:t>：</a:t>
            </a:r>
            <a:r>
              <a:rPr kumimoji="1" lang="ja-JP" altLang="en-US" dirty="0">
                <a:latin typeface="MS PGothic" panose="020B0600070205080204" pitchFamily="34" charset="-128"/>
                <a:ea typeface="MS PGothic" panose="020B0600070205080204" pitchFamily="34" charset="-128"/>
              </a:rPr>
              <a:t>民児協内で申し合わせ・工夫で「電話で安否確 認等を実施している」で</a:t>
            </a:r>
            <a:r>
              <a:rPr kumimoji="1" lang="en-US" altLang="ja-JP" dirty="0">
                <a:latin typeface="MS PGothic" panose="020B0600070205080204" pitchFamily="34" charset="-128"/>
                <a:ea typeface="MS PGothic" panose="020B0600070205080204" pitchFamily="34" charset="-128"/>
              </a:rPr>
              <a:t>73.7</a:t>
            </a:r>
            <a:r>
              <a:rPr kumimoji="1" lang="ja-JP" altLang="en-US" dirty="0">
                <a:latin typeface="MS PGothic" panose="020B0600070205080204" pitchFamily="34" charset="-128"/>
                <a:ea typeface="MS PGothic" panose="020B0600070205080204" pitchFamily="34" charset="-128"/>
              </a:rPr>
              <a:t>％、新型コロナウイルス感染拡大防止 のための配慮をしつつ「気になる対象者宅に絞って直接訪問」</a:t>
            </a:r>
            <a:r>
              <a:rPr kumimoji="1" lang="en-US" altLang="ja-JP" dirty="0">
                <a:latin typeface="MS PGothic" panose="020B0600070205080204" pitchFamily="34" charset="-128"/>
                <a:ea typeface="MS PGothic" panose="020B0600070205080204" pitchFamily="34" charset="-128"/>
              </a:rPr>
              <a:t>66.8</a:t>
            </a:r>
            <a:r>
              <a:rPr kumimoji="1" lang="ja-JP" altLang="en-US" dirty="0">
                <a:latin typeface="MS PGothic" panose="020B0600070205080204" pitchFamily="34" charset="-128"/>
                <a:ea typeface="MS PGothic" panose="020B0600070205080204" pitchFamily="34" charset="-128"/>
              </a:rPr>
              <a:t>％、同様に「対象者宅を直接訪問」</a:t>
            </a:r>
            <a:r>
              <a:rPr kumimoji="1" lang="en-US" altLang="ja-JP" dirty="0">
                <a:latin typeface="MS PGothic" panose="020B0600070205080204" pitchFamily="34" charset="-128"/>
                <a:ea typeface="MS PGothic" panose="020B0600070205080204" pitchFamily="34" charset="-128"/>
              </a:rPr>
              <a:t>60.8</a:t>
            </a:r>
            <a:r>
              <a:rPr kumimoji="1" lang="ja-JP" altLang="en-US" dirty="0">
                <a:latin typeface="MS PGothic" panose="020B0600070205080204" pitchFamily="34" charset="-128"/>
                <a:ea typeface="MS PGothic" panose="020B0600070205080204" pitchFamily="34" charset="-128"/>
              </a:rPr>
              <a:t>％と続く。一方、訪問・相談活動は控えているとの回答も</a:t>
            </a:r>
            <a:r>
              <a:rPr kumimoji="1" lang="en-US" altLang="ja-JP" dirty="0">
                <a:latin typeface="MS PGothic" panose="020B0600070205080204" pitchFamily="34" charset="-128"/>
                <a:ea typeface="MS PGothic" panose="020B0600070205080204" pitchFamily="34" charset="-128"/>
              </a:rPr>
              <a:t>18.7</a:t>
            </a:r>
            <a:r>
              <a:rPr kumimoji="1" lang="ja-JP" altLang="en-US" dirty="0">
                <a:latin typeface="MS PGothic" panose="020B0600070205080204" pitchFamily="34" charset="-128"/>
                <a:ea typeface="MS PGothic" panose="020B0600070205080204" pitchFamily="34" charset="-128"/>
              </a:rPr>
              <a:t>％ある。</a:t>
            </a:r>
          </a:p>
        </p:txBody>
      </p:sp>
      <p:sp>
        <p:nvSpPr>
          <p:cNvPr id="2" name="スライド番号プレースホルダー 1">
            <a:extLst>
              <a:ext uri="{FF2B5EF4-FFF2-40B4-BE49-F238E27FC236}">
                <a16:creationId xmlns:a16="http://schemas.microsoft.com/office/drawing/2014/main" id="{8898A530-872E-496B-9E5F-A95928A619B3}"/>
              </a:ext>
            </a:extLst>
          </p:cNvPr>
          <p:cNvSpPr>
            <a:spLocks noGrp="1"/>
          </p:cNvSpPr>
          <p:nvPr>
            <p:ph type="sldNum" sz="quarter" idx="7"/>
          </p:nvPr>
        </p:nvSpPr>
        <p:spPr>
          <a:xfrm>
            <a:off x="7008055" y="6607292"/>
            <a:ext cx="2103120" cy="342900"/>
          </a:xfrm>
        </p:spPr>
        <p:txBody>
          <a:bodyPr/>
          <a:lstStyle/>
          <a:p>
            <a:fld id="{B6F15528-21DE-4FAA-801E-634DDDAF4B2B}" type="slidenum">
              <a:rPr lang="en-US" altLang="ja-JP" smtClean="0"/>
              <a:t>16</a:t>
            </a:fld>
            <a:endParaRPr lang="ja-JP" altLang="en-US"/>
          </a:p>
        </p:txBody>
      </p:sp>
    </p:spTree>
    <p:extLst>
      <p:ext uri="{BB962C8B-B14F-4D97-AF65-F5344CB8AC3E}">
        <p14:creationId xmlns:p14="http://schemas.microsoft.com/office/powerpoint/2010/main" val="622866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2"/>
          </p:nvPr>
        </p:nvSpPr>
        <p:spPr>
          <a:xfrm>
            <a:off x="168812" y="129469"/>
            <a:ext cx="8806375" cy="6647974"/>
          </a:xfrm>
        </p:spPr>
        <p:txBody>
          <a:bodyPr/>
          <a:lstStyle/>
          <a:p>
            <a:r>
              <a:rPr kumimoji="1" lang="en-US" altLang="ja-JP" dirty="0"/>
              <a:t>⑶</a:t>
            </a:r>
            <a:r>
              <a:rPr kumimoji="1" lang="ja-JP" altLang="en-US" b="1" u="sng" dirty="0">
                <a:solidFill>
                  <a:srgbClr val="FF0000"/>
                </a:solidFill>
              </a:rPr>
              <a:t>地域住民が集まって参加する活動</a:t>
            </a:r>
            <a:r>
              <a:rPr kumimoji="1" lang="ja-JP" altLang="en-US" b="1" u="sng" dirty="0"/>
              <a:t>：</a:t>
            </a:r>
            <a:endParaRPr kumimoji="1" lang="en-US" altLang="ja-JP" b="1" u="sng" dirty="0"/>
          </a:p>
          <a:p>
            <a:r>
              <a:rPr kumimoji="1" lang="ja-JP" altLang="en-US" dirty="0"/>
              <a:t>　「ある」との回答は</a:t>
            </a:r>
            <a:r>
              <a:rPr kumimoji="1" lang="en-US" altLang="ja-JP" dirty="0"/>
              <a:t>53.1</a:t>
            </a:r>
            <a:r>
              <a:rPr kumimoji="1" lang="ja-JP" altLang="en-US" dirty="0"/>
              <a:t>％。</a:t>
            </a:r>
            <a:endParaRPr kumimoji="1" lang="en-US" altLang="ja-JP" dirty="0"/>
          </a:p>
          <a:p>
            <a:r>
              <a:rPr kumimoji="1" lang="ja-JP" altLang="en-US" dirty="0"/>
              <a:t>　「ある」と回答した民児協に対し、</a:t>
            </a:r>
            <a:r>
              <a:rPr kumimoji="1" lang="en-US" altLang="ja-JP" dirty="0"/>
              <a:t>8</a:t>
            </a:r>
            <a:r>
              <a:rPr kumimoji="1" lang="ja-JP" altLang="en-US" dirty="0"/>
              <a:t>月</a:t>
            </a:r>
            <a:r>
              <a:rPr kumimoji="1" lang="en-US" altLang="ja-JP" dirty="0"/>
              <a:t>31</a:t>
            </a:r>
            <a:r>
              <a:rPr kumimoji="1" lang="ja-JP" altLang="en-US" dirty="0"/>
              <a:t>日現在の活動の実施状況を聞いたところ、「活動の実施を控えている」との回答は</a:t>
            </a:r>
            <a:r>
              <a:rPr kumimoji="1" lang="en-US" altLang="ja-JP" dirty="0"/>
              <a:t>47.4</a:t>
            </a:r>
            <a:r>
              <a:rPr kumimoji="1" lang="ja-JP" altLang="en-US" dirty="0"/>
              <a:t>％。また、「飲食をともなう活動は実施を控えている」との回答も</a:t>
            </a:r>
            <a:r>
              <a:rPr kumimoji="1" lang="en-US" altLang="ja-JP" dirty="0"/>
              <a:t>46.5</a:t>
            </a:r>
            <a:r>
              <a:rPr kumimoji="1" lang="ja-JP" altLang="en-US" dirty="0"/>
              <a:t>％。</a:t>
            </a:r>
          </a:p>
          <a:p>
            <a:r>
              <a:rPr kumimoji="1" lang="ja-JP" altLang="en-US" dirty="0"/>
              <a:t>　一方で、「一時的に活動を中止したが、現在は配慮しつつ再開」との回答も</a:t>
            </a:r>
            <a:r>
              <a:rPr kumimoji="1" lang="en-US" altLang="ja-JP" dirty="0"/>
              <a:t>48.7</a:t>
            </a:r>
            <a:r>
              <a:rPr kumimoji="1" lang="ja-JP" altLang="en-US" dirty="0"/>
              <a:t>％あり、各民児協でコロナ禍における活動のあり方を考え、それぞれに取り組んでいる。</a:t>
            </a:r>
            <a:endParaRPr kumimoji="1" lang="en-US" altLang="ja-JP" dirty="0"/>
          </a:p>
          <a:p>
            <a:r>
              <a:rPr kumimoji="1" lang="ja-JP" altLang="en-US"/>
              <a:t>⑷</a:t>
            </a:r>
            <a:r>
              <a:rPr kumimoji="1" lang="ja-JP" altLang="en-US" b="1" u="sng" dirty="0">
                <a:solidFill>
                  <a:srgbClr val="FF0000"/>
                </a:solidFill>
              </a:rPr>
              <a:t>ビデオ会議サービスなどのオンラインツールの導入状況</a:t>
            </a:r>
          </a:p>
          <a:p>
            <a:r>
              <a:rPr kumimoji="1" lang="ja-JP" altLang="en-US" dirty="0"/>
              <a:t>　令和</a:t>
            </a:r>
            <a:r>
              <a:rPr kumimoji="1" lang="en-US" altLang="ja-JP" dirty="0"/>
              <a:t>2</a:t>
            </a:r>
            <a:r>
              <a:rPr kumimoji="1" lang="ja-JP" altLang="en-US" dirty="0"/>
              <a:t>年</a:t>
            </a:r>
            <a:r>
              <a:rPr kumimoji="1" lang="en-US" altLang="ja-JP" dirty="0"/>
              <a:t>3</a:t>
            </a:r>
            <a:r>
              <a:rPr kumimoji="1" lang="ja-JP" altLang="en-US" dirty="0"/>
              <a:t>月から</a:t>
            </a:r>
            <a:r>
              <a:rPr kumimoji="1" lang="en-US" altLang="ja-JP" dirty="0"/>
              <a:t>8</a:t>
            </a:r>
            <a:r>
              <a:rPr kumimoji="1" lang="ja-JP" altLang="en-US" dirty="0"/>
              <a:t>月</a:t>
            </a:r>
            <a:r>
              <a:rPr kumimoji="1" lang="en-US" altLang="ja-JP" dirty="0"/>
              <a:t>31</a:t>
            </a:r>
            <a:r>
              <a:rPr kumimoji="1" lang="ja-JP" altLang="en-US" dirty="0"/>
              <a:t>日の間に「導入した」と回答した民児協は</a:t>
            </a:r>
            <a:r>
              <a:rPr kumimoji="1" lang="en-US" altLang="ja-JP" dirty="0"/>
              <a:t>1.0%</a:t>
            </a:r>
            <a:r>
              <a:rPr kumimoji="1" lang="ja-JP" altLang="en-US" dirty="0" err="1"/>
              <a:t>、</a:t>
            </a:r>
            <a:r>
              <a:rPr kumimoji="1" lang="en-US" altLang="ja-JP" dirty="0"/>
              <a:t>8</a:t>
            </a:r>
            <a:r>
              <a:rPr kumimoji="1" lang="ja-JP" altLang="en-US" dirty="0"/>
              <a:t>月</a:t>
            </a:r>
            <a:r>
              <a:rPr kumimoji="1" lang="en-US" altLang="ja-JP" dirty="0"/>
              <a:t>31</a:t>
            </a:r>
            <a:r>
              <a:rPr kumimoji="1" lang="ja-JP" altLang="en-US" dirty="0"/>
              <a:t>日以降の「導入を検討している」が</a:t>
            </a:r>
            <a:r>
              <a:rPr kumimoji="1" lang="en-US" altLang="ja-JP" dirty="0"/>
              <a:t>1.3</a:t>
            </a:r>
            <a:r>
              <a:rPr kumimoji="1" lang="ja-JP" altLang="en-US" dirty="0"/>
              <a:t>％。</a:t>
            </a:r>
          </a:p>
          <a:p>
            <a:r>
              <a:rPr kumimoji="1" lang="ja-JP" altLang="en-US" dirty="0"/>
              <a:t>　しかし、「導入した」、「</a:t>
            </a:r>
            <a:r>
              <a:rPr kumimoji="1" lang="en-US" altLang="ja-JP" dirty="0"/>
              <a:t>3</a:t>
            </a:r>
            <a:r>
              <a:rPr kumimoji="1" lang="ja-JP" altLang="en-US" dirty="0"/>
              <a:t>月以前から導入していた」と回答した民児協に対し、今後の活用を聞いたところ、活用したい場面として最も多かったのは「委員相互の情報共有」</a:t>
            </a:r>
            <a:r>
              <a:rPr kumimoji="1" lang="en-US" altLang="ja-JP" dirty="0"/>
              <a:t>63.9</a:t>
            </a:r>
            <a:r>
              <a:rPr kumimoji="1" lang="ja-JP" altLang="en-US" dirty="0"/>
              <a:t>％。</a:t>
            </a:r>
          </a:p>
          <a:p>
            <a:r>
              <a:rPr kumimoji="1" lang="ja-JP" altLang="en-US" dirty="0"/>
              <a:t>　「定例会」や「研修会」でも、それぞれ</a:t>
            </a:r>
            <a:r>
              <a:rPr kumimoji="1" lang="en-US" altLang="ja-JP" dirty="0"/>
              <a:t>45.8</a:t>
            </a:r>
            <a:r>
              <a:rPr kumimoji="1" lang="ja-JP" altLang="en-US" dirty="0"/>
              <a:t>％、</a:t>
            </a:r>
            <a:r>
              <a:rPr kumimoji="1" lang="en-US" altLang="ja-JP" dirty="0"/>
              <a:t>47.0</a:t>
            </a:r>
            <a:r>
              <a:rPr kumimoji="1" lang="ja-JP" altLang="en-US" dirty="0"/>
              <a:t>％の民児協が活用したいと回答して</a:t>
            </a:r>
            <a:r>
              <a:rPr kumimoji="1" lang="ja-JP" altLang="en-US"/>
              <a:t>いる。</a:t>
            </a:r>
            <a:endParaRPr kumimoji="1" lang="en-US" altLang="ja-JP" dirty="0"/>
          </a:p>
          <a:p>
            <a:r>
              <a:rPr kumimoji="1" lang="ja-JP" altLang="en-US" dirty="0"/>
              <a:t>　全民児連</a:t>
            </a:r>
            <a:r>
              <a:rPr kumimoji="1" lang="en-US" altLang="ja-JP" dirty="0"/>
              <a:t>『</a:t>
            </a:r>
            <a:r>
              <a:rPr kumimoji="1" lang="ja-JP" altLang="en-US" dirty="0"/>
              <a:t>新型コロナウイルスを踏まえた単位民児協活動環境調査</a:t>
            </a:r>
            <a:r>
              <a:rPr kumimoji="1" lang="en-US" altLang="ja-JP" dirty="0"/>
              <a:t>』</a:t>
            </a:r>
            <a:r>
              <a:rPr lang="ja-JP" altLang="en-US" dirty="0"/>
              <a:t>＜令和</a:t>
            </a:r>
            <a:r>
              <a:rPr lang="en-US" altLang="ja-JP" dirty="0"/>
              <a:t>2</a:t>
            </a:r>
            <a:r>
              <a:rPr lang="ja-JP" altLang="en-US" dirty="0"/>
              <a:t>年</a:t>
            </a:r>
            <a:r>
              <a:rPr lang="en-US" altLang="ja-JP" dirty="0"/>
              <a:t>9</a:t>
            </a:r>
            <a:r>
              <a:rPr lang="ja-JP" altLang="en-US" dirty="0"/>
              <a:t>月</a:t>
            </a:r>
            <a:r>
              <a:rPr lang="en-US" altLang="ja-JP" dirty="0"/>
              <a:t>17</a:t>
            </a:r>
            <a:r>
              <a:rPr lang="ja-JP" altLang="en-US" dirty="0"/>
              <a:t>日（木）～令和</a:t>
            </a:r>
            <a:r>
              <a:rPr lang="en-US" altLang="ja-JP" dirty="0"/>
              <a:t>2</a:t>
            </a:r>
            <a:r>
              <a:rPr lang="ja-JP" altLang="en-US" dirty="0"/>
              <a:t>年</a:t>
            </a:r>
            <a:r>
              <a:rPr lang="en-US" altLang="ja-JP" dirty="0"/>
              <a:t>10</a:t>
            </a:r>
            <a:r>
              <a:rPr lang="ja-JP" altLang="en-US" dirty="0"/>
              <a:t>月</a:t>
            </a:r>
            <a:r>
              <a:rPr lang="en-US" altLang="ja-JP" dirty="0"/>
              <a:t>7</a:t>
            </a:r>
            <a:r>
              <a:rPr lang="ja-JP" altLang="en-US" dirty="0"/>
              <a:t>日（水 </a:t>
            </a:r>
            <a:r>
              <a:rPr lang="en-US" altLang="ja-JP" dirty="0"/>
              <a:t>)</a:t>
            </a:r>
            <a:r>
              <a:rPr lang="ja-JP" altLang="en-US" dirty="0"/>
              <a:t>＞</a:t>
            </a:r>
            <a:r>
              <a:rPr lang="en-US" altLang="ja-JP" dirty="0"/>
              <a:t>	</a:t>
            </a:r>
            <a:endParaRPr kumimoji="1" lang="ja-JP" altLang="en-US" dirty="0"/>
          </a:p>
        </p:txBody>
      </p:sp>
      <p:sp>
        <p:nvSpPr>
          <p:cNvPr id="2" name="スライド番号プレースホルダー 1">
            <a:extLst>
              <a:ext uri="{FF2B5EF4-FFF2-40B4-BE49-F238E27FC236}">
                <a16:creationId xmlns:a16="http://schemas.microsoft.com/office/drawing/2014/main" id="{0880840C-784B-4339-AF29-66DFAC0DE47C}"/>
              </a:ext>
            </a:extLst>
          </p:cNvPr>
          <p:cNvSpPr>
            <a:spLocks noGrp="1"/>
          </p:cNvSpPr>
          <p:nvPr>
            <p:ph type="sldNum" sz="quarter" idx="7"/>
          </p:nvPr>
        </p:nvSpPr>
        <p:spPr>
          <a:xfrm>
            <a:off x="7040880" y="6627221"/>
            <a:ext cx="2103120" cy="276999"/>
          </a:xfrm>
        </p:spPr>
        <p:txBody>
          <a:bodyPr/>
          <a:lstStyle/>
          <a:p>
            <a:fld id="{B6F15528-21DE-4FAA-801E-634DDDAF4B2B}" type="slidenum">
              <a:rPr lang="en-US" altLang="ja-JP" smtClean="0">
                <a:solidFill>
                  <a:schemeClr val="tx1"/>
                </a:solidFill>
              </a:rPr>
              <a:t>17</a:t>
            </a:fld>
            <a:endParaRPr lang="ja-JP" altLang="en-US" dirty="0">
              <a:solidFill>
                <a:schemeClr val="tx1"/>
              </a:solidFill>
            </a:endParaRPr>
          </a:p>
        </p:txBody>
      </p:sp>
    </p:spTree>
    <p:extLst>
      <p:ext uri="{BB962C8B-B14F-4D97-AF65-F5344CB8AC3E}">
        <p14:creationId xmlns:p14="http://schemas.microsoft.com/office/powerpoint/2010/main" val="2087055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2"/>
          </p:nvPr>
        </p:nvSpPr>
        <p:spPr>
          <a:xfrm>
            <a:off x="152399" y="228600"/>
            <a:ext cx="8839201" cy="6278642"/>
          </a:xfrm>
        </p:spPr>
        <p:txBody>
          <a:bodyPr/>
          <a:lstStyle/>
          <a:p>
            <a:r>
              <a:rPr kumimoji="1" lang="ja-JP" altLang="en-US" sz="2800" u="sng">
                <a:solidFill>
                  <a:srgbClr val="FF0000"/>
                </a:solidFill>
              </a:rPr>
              <a:t>２．</a:t>
            </a:r>
            <a:r>
              <a:rPr kumimoji="1" lang="ja-JP" altLang="en-US" sz="2800" u="sng" dirty="0">
                <a:solidFill>
                  <a:srgbClr val="FF0000"/>
                </a:solidFill>
              </a:rPr>
              <a:t>民生委員児童委員活動</a:t>
            </a:r>
            <a:r>
              <a:rPr kumimoji="1" lang="ja-JP" altLang="en-US" sz="2800" u="sng">
                <a:solidFill>
                  <a:srgbClr val="FF0000"/>
                </a:solidFill>
              </a:rPr>
              <a:t>の現状</a:t>
            </a:r>
            <a:r>
              <a:rPr kumimoji="1" lang="ja-JP" altLang="en-US" sz="2000" u="sng">
                <a:solidFill>
                  <a:srgbClr val="FF0000"/>
                </a:solidFill>
              </a:rPr>
              <a:t>「令和</a:t>
            </a:r>
            <a:r>
              <a:rPr kumimoji="1" lang="en-US" altLang="ja-JP" sz="2000" u="sng" dirty="0">
                <a:solidFill>
                  <a:srgbClr val="FF0000"/>
                </a:solidFill>
              </a:rPr>
              <a:t>4</a:t>
            </a:r>
            <a:r>
              <a:rPr kumimoji="1" lang="ja-JP" altLang="en-US" sz="2000" u="sng">
                <a:solidFill>
                  <a:srgbClr val="FF0000"/>
                </a:solidFill>
              </a:rPr>
              <a:t>年度民生委員・児童委員活動の充実に向けた単位民児協アンケート結果」より</a:t>
            </a:r>
            <a:endParaRPr kumimoji="1" lang="en-US" altLang="ja-JP" sz="2000" u="sng" dirty="0">
              <a:solidFill>
                <a:srgbClr val="FF0000"/>
              </a:solidFill>
            </a:endParaRPr>
          </a:p>
          <a:p>
            <a:r>
              <a:rPr kumimoji="1" lang="en-US" altLang="ja-JP" dirty="0">
                <a:latin typeface="MS PGothic" panose="020B0600070205080204" pitchFamily="34" charset="-128"/>
                <a:ea typeface="MS PGothic" panose="020B0600070205080204" pitchFamily="34" charset="-128"/>
              </a:rPr>
              <a:t>⑴</a:t>
            </a:r>
            <a:r>
              <a:rPr kumimoji="1" lang="ja-JP" altLang="en-US" b="1" u="sng">
                <a:latin typeface="MS PGothic" panose="020B0600070205080204" pitchFamily="34" charset="-128"/>
                <a:ea typeface="MS PGothic" panose="020B0600070205080204" pitchFamily="34" charset="-128"/>
              </a:rPr>
              <a:t>単位民児協の所属委員数</a:t>
            </a:r>
            <a:r>
              <a:rPr kumimoji="1" lang="ja-JP" altLang="en-US" b="1">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10</a:t>
            </a:r>
            <a:r>
              <a:rPr kumimoji="1" lang="ja-JP" altLang="en-US">
                <a:latin typeface="MS PGothic" panose="020B0600070205080204" pitchFamily="34" charset="-128"/>
                <a:ea typeface="MS PGothic" panose="020B0600070205080204" pitchFamily="34" charset="-128"/>
              </a:rPr>
              <a:t>人～</a:t>
            </a:r>
            <a:r>
              <a:rPr kumimoji="1" lang="en-US" altLang="ja-JP" dirty="0">
                <a:latin typeface="MS PGothic" panose="020B0600070205080204" pitchFamily="34" charset="-128"/>
                <a:ea typeface="MS PGothic" panose="020B0600070205080204" pitchFamily="34" charset="-128"/>
              </a:rPr>
              <a:t>19</a:t>
            </a:r>
            <a:r>
              <a:rPr kumimoji="1" lang="ja-JP" altLang="en-US">
                <a:latin typeface="MS PGothic" panose="020B0600070205080204" pitchFamily="34" charset="-128"/>
                <a:ea typeface="MS PGothic" panose="020B0600070205080204" pitchFamily="34" charset="-128"/>
              </a:rPr>
              <a:t>人」が最も多く（</a:t>
            </a:r>
            <a:r>
              <a:rPr kumimoji="1" lang="en-US" altLang="ja-JP" dirty="0">
                <a:latin typeface="MS PGothic" panose="020B0600070205080204" pitchFamily="34" charset="-128"/>
                <a:ea typeface="MS PGothic" panose="020B0600070205080204" pitchFamily="34" charset="-128"/>
              </a:rPr>
              <a:t>41.1%</a:t>
            </a:r>
            <a:r>
              <a:rPr kumimoji="1" lang="ja-JP" altLang="en-US">
                <a:latin typeface="MS PGothic" panose="020B0600070205080204" pitchFamily="34" charset="-128"/>
                <a:ea typeface="MS PGothic" panose="020B0600070205080204" pitchFamily="34" charset="-128"/>
              </a:rPr>
              <a:t>）、次いで「</a:t>
            </a:r>
            <a:r>
              <a:rPr kumimoji="1" lang="en-US" altLang="ja-JP" dirty="0">
                <a:latin typeface="MS PGothic" panose="020B0600070205080204" pitchFamily="34" charset="-128"/>
                <a:ea typeface="MS PGothic" panose="020B0600070205080204" pitchFamily="34" charset="-128"/>
              </a:rPr>
              <a:t>20</a:t>
            </a:r>
            <a:r>
              <a:rPr kumimoji="1" lang="ja-JP" altLang="en-US">
                <a:latin typeface="MS PGothic" panose="020B0600070205080204" pitchFamily="34" charset="-128"/>
                <a:ea typeface="MS PGothic" panose="020B0600070205080204" pitchFamily="34" charset="-128"/>
              </a:rPr>
              <a:t>人～</a:t>
            </a:r>
            <a:r>
              <a:rPr kumimoji="1" lang="en-US" altLang="ja-JP" dirty="0">
                <a:latin typeface="MS PGothic" panose="020B0600070205080204" pitchFamily="34" charset="-128"/>
                <a:ea typeface="MS PGothic" panose="020B0600070205080204" pitchFamily="34" charset="-128"/>
              </a:rPr>
              <a:t>29</a:t>
            </a:r>
            <a:r>
              <a:rPr kumimoji="1" lang="ja-JP" altLang="en-US">
                <a:latin typeface="MS PGothic" panose="020B0600070205080204" pitchFamily="34" charset="-128"/>
                <a:ea typeface="MS PGothic" panose="020B0600070205080204" pitchFamily="34" charset="-128"/>
              </a:rPr>
              <a:t>人」（</a:t>
            </a:r>
            <a:r>
              <a:rPr kumimoji="1" lang="en-US" altLang="ja-JP" dirty="0">
                <a:latin typeface="MS PGothic" panose="020B0600070205080204" pitchFamily="34" charset="-128"/>
                <a:ea typeface="MS PGothic" panose="020B0600070205080204" pitchFamily="34" charset="-128"/>
              </a:rPr>
              <a:t>29.0%</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｢30</a:t>
            </a:r>
            <a:r>
              <a:rPr kumimoji="1" lang="ja-JP" altLang="en-US">
                <a:latin typeface="MS PGothic" panose="020B0600070205080204" pitchFamily="34" charset="-128"/>
                <a:ea typeface="MS PGothic" panose="020B0600070205080204" pitchFamily="34" charset="-128"/>
              </a:rPr>
              <a:t>人～</a:t>
            </a:r>
            <a:r>
              <a:rPr kumimoji="1" lang="en-US" altLang="ja-JP" dirty="0">
                <a:latin typeface="MS PGothic" panose="020B0600070205080204" pitchFamily="34" charset="-128"/>
                <a:ea typeface="MS PGothic" panose="020B0600070205080204" pitchFamily="34" charset="-128"/>
              </a:rPr>
              <a:t>39</a:t>
            </a:r>
            <a:r>
              <a:rPr kumimoji="1" lang="ja-JP" altLang="en-US">
                <a:latin typeface="MS PGothic" panose="020B0600070205080204" pitchFamily="34" charset="-128"/>
                <a:ea typeface="MS PGothic" panose="020B0600070205080204" pitchFamily="34" charset="-128"/>
              </a:rPr>
              <a:t>人」（</a:t>
            </a:r>
            <a:r>
              <a:rPr kumimoji="1" lang="en-US" altLang="ja-JP" dirty="0">
                <a:latin typeface="MS PGothic" panose="020B0600070205080204" pitchFamily="34" charset="-128"/>
                <a:ea typeface="MS PGothic" panose="020B0600070205080204" pitchFamily="34" charset="-128"/>
              </a:rPr>
              <a:t>11.3%</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9</a:t>
            </a:r>
            <a:r>
              <a:rPr kumimoji="1" lang="ja-JP" altLang="en-US">
                <a:latin typeface="MS PGothic" panose="020B0600070205080204" pitchFamily="34" charset="-128"/>
                <a:ea typeface="MS PGothic" panose="020B0600070205080204" pitchFamily="34" charset="-128"/>
              </a:rPr>
              <a:t>人」（</a:t>
            </a:r>
            <a:r>
              <a:rPr kumimoji="1" lang="en-US" altLang="ja-JP" dirty="0">
                <a:latin typeface="MS PGothic" panose="020B0600070205080204" pitchFamily="34" charset="-128"/>
                <a:ea typeface="MS PGothic" panose="020B0600070205080204" pitchFamily="34" charset="-128"/>
              </a:rPr>
              <a:t>9.4</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p>
          <a:p>
            <a:r>
              <a:rPr kumimoji="1" lang="ja-JP" altLang="en-US">
                <a:latin typeface="MS PGothic" panose="020B0600070205080204" pitchFamily="34" charset="-128"/>
                <a:ea typeface="MS PGothic" panose="020B0600070205080204" pitchFamily="34" charset="-128"/>
              </a:rPr>
              <a:t>⑵</a:t>
            </a:r>
            <a:r>
              <a:rPr kumimoji="1" lang="en-US" altLang="ja-JP" b="1" u="sng" dirty="0">
                <a:latin typeface="MS PGothic" panose="020B0600070205080204" pitchFamily="34" charset="-128"/>
                <a:ea typeface="MS PGothic" panose="020B0600070205080204" pitchFamily="34" charset="-128"/>
              </a:rPr>
              <a:t>｢</a:t>
            </a:r>
            <a:r>
              <a:rPr kumimoji="1" lang="ja-JP" altLang="en-US" b="1" u="sng">
                <a:latin typeface="MS PGothic" panose="020B0600070205080204" pitchFamily="34" charset="-128"/>
                <a:ea typeface="MS PGothic" panose="020B0600070205080204" pitchFamily="34" charset="-128"/>
              </a:rPr>
              <a:t>地域版　活動強化方策</a:t>
            </a:r>
            <a:r>
              <a:rPr kumimoji="1" lang="en-US" altLang="ja-JP" b="1" u="sng" dirty="0">
                <a:latin typeface="MS PGothic" panose="020B0600070205080204" pitchFamily="34" charset="-128"/>
                <a:ea typeface="MS PGothic" panose="020B0600070205080204" pitchFamily="34" charset="-128"/>
              </a:rPr>
              <a:t>｣</a:t>
            </a:r>
            <a:r>
              <a:rPr kumimoji="1" lang="ja-JP" altLang="en-US" b="1" u="sng">
                <a:latin typeface="MS PGothic" panose="020B0600070205080204" pitchFamily="34" charset="-128"/>
                <a:ea typeface="MS PGothic" panose="020B0600070205080204" pitchFamily="34" charset="-128"/>
              </a:rPr>
              <a:t>の策定　</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作成済み」（</a:t>
            </a:r>
            <a:r>
              <a:rPr kumimoji="1" lang="en-US" altLang="ja-JP" dirty="0">
                <a:latin typeface="MS PGothic" panose="020B0600070205080204" pitchFamily="34" charset="-128"/>
                <a:ea typeface="MS PGothic" panose="020B0600070205080204" pitchFamily="34" charset="-128"/>
              </a:rPr>
              <a:t>1,090</a:t>
            </a:r>
            <a:r>
              <a:rPr kumimoji="1" lang="ja-JP" altLang="en-US">
                <a:latin typeface="MS PGothic" panose="020B0600070205080204" pitchFamily="34" charset="-128"/>
                <a:ea typeface="MS PGothic" panose="020B0600070205080204" pitchFamily="34" charset="-128"/>
              </a:rPr>
              <a:t>件）、「 作成中」（</a:t>
            </a:r>
            <a:r>
              <a:rPr kumimoji="1" lang="en-US" altLang="ja-JP" dirty="0">
                <a:latin typeface="MS PGothic" panose="020B0600070205080204" pitchFamily="34" charset="-128"/>
                <a:ea typeface="MS PGothic" panose="020B0600070205080204" pitchFamily="34" charset="-128"/>
              </a:rPr>
              <a:t>184</a:t>
            </a:r>
            <a:r>
              <a:rPr kumimoji="1" lang="ja-JP" altLang="en-US">
                <a:latin typeface="MS PGothic" panose="020B0600070205080204" pitchFamily="34" charset="-128"/>
                <a:ea typeface="MS PGothic" panose="020B0600070205080204" pitchFamily="34" charset="-128"/>
              </a:rPr>
              <a:t>件）、</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今後作成予定」（</a:t>
            </a:r>
            <a:r>
              <a:rPr kumimoji="1" lang="en-US" altLang="ja-JP" dirty="0">
                <a:latin typeface="MS PGothic" panose="020B0600070205080204" pitchFamily="34" charset="-128"/>
                <a:ea typeface="MS PGothic" panose="020B0600070205080204" pitchFamily="34" charset="-128"/>
              </a:rPr>
              <a:t>386</a:t>
            </a:r>
            <a:r>
              <a:rPr kumimoji="1" lang="ja-JP" altLang="en-US">
                <a:latin typeface="MS PGothic" panose="020B0600070205080204" pitchFamily="34" charset="-128"/>
                <a:ea typeface="MS PGothic" panose="020B0600070205080204" pitchFamily="34" charset="-128"/>
              </a:rPr>
              <a:t>件）、「作成しない」</a:t>
            </a:r>
            <a:r>
              <a:rPr kumimoji="1" lang="en-US" altLang="ja-JP" dirty="0">
                <a:latin typeface="MS PGothic" panose="020B0600070205080204" pitchFamily="34" charset="-128"/>
                <a:ea typeface="MS PGothic" panose="020B0600070205080204" pitchFamily="34" charset="-128"/>
              </a:rPr>
              <a:t>(2,068</a:t>
            </a:r>
            <a:r>
              <a:rPr kumimoji="1" lang="ja-JP" altLang="en-US">
                <a:latin typeface="MS PGothic" panose="020B0600070205080204" pitchFamily="34" charset="-128"/>
                <a:ea typeface="MS PGothic" panose="020B0600070205080204" pitchFamily="34" charset="-128"/>
              </a:rPr>
              <a:t>件</a:t>
            </a:r>
            <a:r>
              <a:rPr kumimoji="1" lang="en-US" altLang="ja-JP" dirty="0">
                <a:latin typeface="MS PGothic" panose="020B0600070205080204" pitchFamily="34" charset="-128"/>
                <a:ea typeface="MS PGothic" panose="020B0600070205080204" pitchFamily="34" charset="-128"/>
              </a:rPr>
              <a:t>)</a:t>
            </a:r>
          </a:p>
          <a:p>
            <a:r>
              <a:rPr kumimoji="1" lang="ja-JP" altLang="en-US">
                <a:latin typeface="MS PGothic" panose="020B0600070205080204" pitchFamily="34" charset="-128"/>
                <a:ea typeface="MS PGothic" panose="020B0600070205080204" pitchFamily="34" charset="-128"/>
              </a:rPr>
              <a:t>⑶</a:t>
            </a:r>
            <a:r>
              <a:rPr kumimoji="1" lang="ja-JP" altLang="en-US" b="1" u="sng">
                <a:latin typeface="MS PGothic" panose="020B0600070205080204" pitchFamily="34" charset="-128"/>
                <a:ea typeface="MS PGothic" panose="020B0600070205080204" pitchFamily="34" charset="-128"/>
              </a:rPr>
              <a:t>作成しない理由</a:t>
            </a:r>
            <a:r>
              <a:rPr kumimoji="1" lang="ja-JP" altLang="en-US" b="1">
                <a:latin typeface="MS PGothic" panose="020B0600070205080204" pitchFamily="34" charset="-128"/>
                <a:ea typeface="MS PGothic" panose="020B0600070205080204" pitchFamily="34" charset="-128"/>
              </a:rPr>
              <a:t>　＜</a:t>
            </a:r>
            <a:r>
              <a:rPr kumimoji="1" lang="ja-JP" altLang="en-US">
                <a:latin typeface="MS PGothic" panose="020B0600070205080204" pitchFamily="34" charset="-128"/>
                <a:ea typeface="MS PGothic" panose="020B0600070205080204" pitchFamily="34" charset="-128"/>
              </a:rPr>
              <a:t>市や県の民児協が作成した「活動強化方策」や「活動計画」などに則った活動をしているため＞を理由に挙げた</a:t>
            </a:r>
          </a:p>
          <a:p>
            <a:r>
              <a:rPr kumimoji="1" lang="ja-JP" altLang="en-US">
                <a:latin typeface="MS PGothic" panose="020B0600070205080204" pitchFamily="34" charset="-128"/>
                <a:ea typeface="MS PGothic" panose="020B0600070205080204" pitchFamily="34" charset="-128"/>
              </a:rPr>
              <a:t>回答が</a:t>
            </a:r>
            <a:r>
              <a:rPr kumimoji="1" lang="en-US" altLang="ja-JP" dirty="0">
                <a:latin typeface="MS PGothic" panose="020B0600070205080204" pitchFamily="34" charset="-128"/>
                <a:ea typeface="MS PGothic" panose="020B0600070205080204" pitchFamily="34" charset="-128"/>
              </a:rPr>
              <a:t>72.4%</a:t>
            </a:r>
            <a:r>
              <a:rPr kumimoji="1" lang="ja-JP" altLang="en-US">
                <a:latin typeface="MS PGothic" panose="020B0600070205080204" pitchFamily="34" charset="-128"/>
                <a:ea typeface="MS PGothic" panose="020B0600070205080204" pitchFamily="34" charset="-128"/>
              </a:rPr>
              <a:t>、「単位民児協の規模が小さいなど、必要性に乏しいため」（</a:t>
            </a:r>
            <a:r>
              <a:rPr kumimoji="1" lang="en-US" altLang="ja-JP" dirty="0">
                <a:latin typeface="MS PGothic" panose="020B0600070205080204" pitchFamily="34" charset="-128"/>
                <a:ea typeface="MS PGothic" panose="020B0600070205080204" pitchFamily="34" charset="-128"/>
              </a:rPr>
              <a:t>22.9%</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作成にかかる負担が大きく、時間もないため」（</a:t>
            </a:r>
            <a:r>
              <a:rPr kumimoji="1" lang="en-US" altLang="ja-JP" dirty="0">
                <a:latin typeface="MS PGothic" panose="020B0600070205080204" pitchFamily="34" charset="-128"/>
                <a:ea typeface="MS PGothic" panose="020B0600070205080204" pitchFamily="34" charset="-128"/>
              </a:rPr>
              <a:t>18.3%</a:t>
            </a:r>
            <a:r>
              <a:rPr kumimoji="1" lang="ja-JP" altLang="en-US">
                <a:latin typeface="MS PGothic" panose="020B0600070205080204" pitchFamily="34" charset="-128"/>
                <a:ea typeface="MS PGothic" panose="020B0600070205080204" pitchFamily="34" charset="-128"/>
              </a:rPr>
              <a:t>）</a:t>
            </a:r>
          </a:p>
          <a:p>
            <a:r>
              <a:rPr kumimoji="1" lang="ja-JP" altLang="en-US">
                <a:latin typeface="MS PGothic" panose="020B0600070205080204" pitchFamily="34" charset="-128"/>
                <a:ea typeface="MS PGothic" panose="020B0600070205080204" pitchFamily="34" charset="-128"/>
              </a:rPr>
              <a:t>⑷</a:t>
            </a:r>
            <a:r>
              <a:rPr kumimoji="1" lang="ja-JP" altLang="en-US" b="1" u="sng">
                <a:latin typeface="MS PGothic" panose="020B0600070205080204" pitchFamily="34" charset="-128"/>
                <a:ea typeface="MS PGothic" panose="020B0600070205080204" pitchFamily="34" charset="-128"/>
              </a:rPr>
              <a:t>活動強化方策を作成して良かったこと</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「地域の実情・課題を把握することができた」</a:t>
            </a:r>
            <a:r>
              <a:rPr kumimoji="1" lang="en-US" altLang="ja-JP" dirty="0">
                <a:latin typeface="MS PGothic" panose="020B0600070205080204" pitchFamily="34" charset="-128"/>
                <a:ea typeface="MS PGothic" panose="020B0600070205080204" pitchFamily="34" charset="-128"/>
              </a:rPr>
              <a:t>(78.0%)</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単位民児協活動の方向性を話し合うきっかけとなった</a:t>
            </a:r>
            <a:r>
              <a:rPr kumimoji="1" lang="en-US" altLang="ja-JP" dirty="0">
                <a:latin typeface="MS PGothic" panose="020B0600070205080204" pitchFamily="34" charset="-128"/>
                <a:ea typeface="MS PGothic" panose="020B0600070205080204" pitchFamily="34" charset="-128"/>
              </a:rPr>
              <a:t>｣(58.3</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民児協のメンバーら一人ひとりが自らの活動を振り返ることができた」</a:t>
            </a:r>
            <a:r>
              <a:rPr kumimoji="1" lang="en-US" altLang="ja-JP" dirty="0">
                <a:latin typeface="MS PGothic" panose="020B0600070205080204" pitchFamily="34" charset="-128"/>
                <a:ea typeface="MS PGothic" panose="020B0600070205080204" pitchFamily="34" charset="-128"/>
              </a:rPr>
              <a:t>(51.7%) </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単位民児協内の委員一人ひとりと思いや考えを共有する機会となり、結束が強まった」</a:t>
            </a:r>
            <a:r>
              <a:rPr kumimoji="1" lang="en-US" altLang="ja-JP" dirty="0">
                <a:latin typeface="MS PGothic" panose="020B0600070205080204" pitchFamily="34" charset="-128"/>
                <a:ea typeface="MS PGothic" panose="020B0600070205080204" pitchFamily="34" charset="-128"/>
              </a:rPr>
              <a:t>(48.1</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単位民児協活動の充実・強化につながった</a:t>
            </a:r>
            <a:r>
              <a:rPr kumimoji="1" lang="en-US" altLang="ja-JP" dirty="0">
                <a:latin typeface="MS PGothic" panose="020B0600070205080204" pitchFamily="34" charset="-128"/>
                <a:ea typeface="MS PGothic" panose="020B0600070205080204" pitchFamily="34" charset="-128"/>
              </a:rPr>
              <a:t>｣ (48.0</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新任委員が単位民児協の実際の活動や目標を知る機会となった</a:t>
            </a:r>
            <a:r>
              <a:rPr kumimoji="1" lang="en-US" altLang="ja-JP" dirty="0">
                <a:latin typeface="MS PGothic" panose="020B0600070205080204" pitchFamily="34" charset="-128"/>
                <a:ea typeface="MS PGothic" panose="020B0600070205080204" pitchFamily="34" charset="-128"/>
              </a:rPr>
              <a:t>｣(47.7</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a:t>
            </a:r>
          </a:p>
        </p:txBody>
      </p:sp>
      <p:sp>
        <p:nvSpPr>
          <p:cNvPr id="2" name="スライド番号プレースホルダー 1">
            <a:extLst>
              <a:ext uri="{FF2B5EF4-FFF2-40B4-BE49-F238E27FC236}">
                <a16:creationId xmlns:a16="http://schemas.microsoft.com/office/drawing/2014/main" id="{8898A530-872E-496B-9E5F-A95928A619B3}"/>
              </a:ext>
            </a:extLst>
          </p:cNvPr>
          <p:cNvSpPr>
            <a:spLocks noGrp="1"/>
          </p:cNvSpPr>
          <p:nvPr>
            <p:ph type="sldNum" sz="quarter" idx="7"/>
          </p:nvPr>
        </p:nvSpPr>
        <p:spPr>
          <a:xfrm>
            <a:off x="7008055" y="6607292"/>
            <a:ext cx="2103120" cy="342900"/>
          </a:xfrm>
        </p:spPr>
        <p:txBody>
          <a:bodyPr/>
          <a:lstStyle/>
          <a:p>
            <a:fld id="{B6F15528-21DE-4FAA-801E-634DDDAF4B2B}" type="slidenum">
              <a:rPr lang="en-US" altLang="ja-JP" smtClean="0"/>
              <a:t>18</a:t>
            </a:fld>
            <a:endParaRPr lang="ja-JP" altLang="en-US"/>
          </a:p>
        </p:txBody>
      </p:sp>
    </p:spTree>
    <p:extLst>
      <p:ext uri="{BB962C8B-B14F-4D97-AF65-F5344CB8AC3E}">
        <p14:creationId xmlns:p14="http://schemas.microsoft.com/office/powerpoint/2010/main" val="3390451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2"/>
          </p:nvPr>
        </p:nvSpPr>
        <p:spPr>
          <a:xfrm>
            <a:off x="152399" y="304800"/>
            <a:ext cx="8958776" cy="5909310"/>
          </a:xfrm>
        </p:spPr>
        <p:txBody>
          <a:bodyPr/>
          <a:lstStyle/>
          <a:p>
            <a:r>
              <a:rPr kumimoji="1" lang="ja-JP" altLang="en-US">
                <a:latin typeface="MS PGothic" panose="020B0600070205080204" pitchFamily="34" charset="-128"/>
                <a:ea typeface="MS PGothic" panose="020B0600070205080204" pitchFamily="34" charset="-128"/>
              </a:rPr>
              <a:t>⑸</a:t>
            </a:r>
            <a:r>
              <a:rPr kumimoji="1" lang="ja-JP" altLang="en-US" b="1" u="sng">
                <a:latin typeface="MS PGothic" panose="020B0600070205080204" pitchFamily="34" charset="-128"/>
                <a:ea typeface="MS PGothic" panose="020B0600070205080204" pitchFamily="34" charset="-128"/>
              </a:rPr>
              <a:t>単位民児協としての研修</a:t>
            </a:r>
            <a:r>
              <a:rPr kumimoji="1" lang="ja-JP" altLang="en-US">
                <a:latin typeface="MS PGothic" panose="020B0600070205080204" pitchFamily="34" charset="-128"/>
                <a:ea typeface="MS PGothic" panose="020B0600070205080204" pitchFamily="34" charset="-128"/>
              </a:rPr>
              <a:t>：「感染対策しつつ対面」（</a:t>
            </a:r>
            <a:r>
              <a:rPr kumimoji="1" lang="en-US" altLang="ja-JP" dirty="0">
                <a:latin typeface="MS PGothic" panose="020B0600070205080204" pitchFamily="34" charset="-128"/>
                <a:ea typeface="MS PGothic" panose="020B0600070205080204" pitchFamily="34" charset="-128"/>
              </a:rPr>
              <a:t>66.5%</a:t>
            </a:r>
            <a:r>
              <a:rPr kumimoji="1" lang="ja-JP" altLang="en-US">
                <a:latin typeface="MS PGothic" panose="020B0600070205080204" pitchFamily="34" charset="-128"/>
                <a:ea typeface="MS PGothic" panose="020B0600070205080204" pitchFamily="34" charset="-128"/>
              </a:rPr>
              <a:t>）にて開催される場合が最も多い。一方、「まったくできていない」（</a:t>
            </a:r>
            <a:r>
              <a:rPr kumimoji="1" lang="en-US" altLang="ja-JP" dirty="0">
                <a:latin typeface="MS PGothic" panose="020B0600070205080204" pitchFamily="34" charset="-128"/>
                <a:ea typeface="MS PGothic" panose="020B0600070205080204" pitchFamily="34" charset="-128"/>
              </a:rPr>
              <a:t>18.0%</a:t>
            </a:r>
            <a:r>
              <a:rPr kumimoji="1" lang="ja-JP" altLang="en-US">
                <a:latin typeface="MS PGothic" panose="020B0600070205080204" pitchFamily="34" charset="-128"/>
                <a:ea typeface="MS PGothic" panose="020B0600070205080204" pitchFamily="34" charset="-128"/>
              </a:rPr>
              <a:t>）、「 コロナ禍以前から実施していない」（</a:t>
            </a:r>
            <a:r>
              <a:rPr kumimoji="1" lang="en-US" altLang="ja-JP" dirty="0">
                <a:latin typeface="MS PGothic" panose="020B0600070205080204" pitchFamily="34" charset="-128"/>
                <a:ea typeface="MS PGothic" panose="020B0600070205080204" pitchFamily="34" charset="-128"/>
              </a:rPr>
              <a:t>3.0%</a:t>
            </a:r>
            <a:r>
              <a:rPr kumimoji="1" lang="ja-JP" altLang="en-US">
                <a:latin typeface="MS PGothic" panose="020B0600070205080204" pitchFamily="34" charset="-128"/>
                <a:ea typeface="MS PGothic" panose="020B0600070205080204" pitchFamily="34" charset="-128"/>
              </a:rPr>
              <a:t>）との回答もある。</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⑹</a:t>
            </a:r>
            <a:r>
              <a:rPr kumimoji="1" lang="ja-JP" altLang="en-US" b="1" u="sng">
                <a:latin typeface="MS PGothic" panose="020B0600070205080204" pitchFamily="34" charset="-128"/>
                <a:ea typeface="MS PGothic" panose="020B0600070205080204" pitchFamily="34" charset="-128"/>
              </a:rPr>
              <a:t>訪問・相談活動</a:t>
            </a:r>
            <a:r>
              <a:rPr kumimoji="1" lang="en-US" altLang="ja-JP" b="1" u="sng" dirty="0">
                <a:latin typeface="MS PGothic" panose="020B0600070205080204" pitchFamily="34" charset="-128"/>
                <a:ea typeface="MS PGothic" panose="020B0600070205080204" pitchFamily="34" charset="-128"/>
              </a:rPr>
              <a:t>:</a:t>
            </a:r>
            <a:r>
              <a:rPr kumimoji="1" lang="ja-JP" altLang="en-US" b="1">
                <a:latin typeface="MS PGothic" panose="020B0600070205080204" pitchFamily="34" charset="-128"/>
                <a:ea typeface="MS PGothic" panose="020B0600070205080204" pitchFamily="34" charset="-128"/>
              </a:rPr>
              <a:t>　</a:t>
            </a:r>
            <a:r>
              <a:rPr kumimoji="1" lang="ja-JP" altLang="en-US">
                <a:latin typeface="MS PGothic" panose="020B0600070205080204" pitchFamily="34" charset="-128"/>
                <a:ea typeface="MS PGothic" panose="020B0600070205080204" pitchFamily="34" charset="-128"/>
              </a:rPr>
              <a:t>「感染対策しつつ対面」（</a:t>
            </a:r>
            <a:r>
              <a:rPr kumimoji="1" lang="en-US" altLang="ja-JP" dirty="0">
                <a:latin typeface="MS PGothic" panose="020B0600070205080204" pitchFamily="34" charset="-128"/>
                <a:ea typeface="MS PGothic" panose="020B0600070205080204" pitchFamily="34" charset="-128"/>
              </a:rPr>
              <a:t>89.5%</a:t>
            </a:r>
            <a:r>
              <a:rPr kumimoji="1" lang="ja-JP" altLang="en-US">
                <a:latin typeface="MS PGothic" panose="020B0600070205080204" pitchFamily="34" charset="-128"/>
                <a:ea typeface="MS PGothic" panose="020B0600070205080204" pitchFamily="34" charset="-128"/>
              </a:rPr>
              <a:t>）、「電話」（</a:t>
            </a:r>
            <a:r>
              <a:rPr kumimoji="1" lang="en-US" altLang="ja-JP" dirty="0">
                <a:latin typeface="MS PGothic" panose="020B0600070205080204" pitchFamily="34" charset="-128"/>
                <a:ea typeface="MS PGothic" panose="020B0600070205080204" pitchFamily="34" charset="-128"/>
              </a:rPr>
              <a:t>65.9%</a:t>
            </a:r>
            <a:r>
              <a:rPr kumimoji="1" lang="ja-JP" altLang="en-US">
                <a:latin typeface="MS PGothic" panose="020B0600070205080204" pitchFamily="34" charset="-128"/>
                <a:ea typeface="MS PGothic" panose="020B0600070205080204" pitchFamily="34" charset="-128"/>
              </a:rPr>
              <a:t>）や「文書</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手紙含む</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a:t>
            </a:r>
            <a:r>
              <a:rPr kumimoji="1" lang="en-US" altLang="ja-JP" dirty="0">
                <a:latin typeface="MS PGothic" panose="020B0600070205080204" pitchFamily="34" charset="-128"/>
                <a:ea typeface="MS PGothic" panose="020B0600070205080204" pitchFamily="34" charset="-128"/>
              </a:rPr>
              <a:t>23.3%</a:t>
            </a:r>
            <a:r>
              <a:rPr kumimoji="1" lang="ja-JP" altLang="en-US">
                <a:latin typeface="MS PGothic" panose="020B0600070205080204" pitchFamily="34" charset="-128"/>
                <a:ea typeface="MS PGothic" panose="020B0600070205080204" pitchFamily="34" charset="-128"/>
              </a:rPr>
              <a:t>）である。</a:t>
            </a:r>
            <a:endParaRPr kumimoji="1" lang="en-US" altLang="ja-JP" dirty="0">
              <a:latin typeface="MS PGothic" panose="020B0600070205080204" pitchFamily="34" charset="-128"/>
              <a:ea typeface="MS PGothic" panose="020B0600070205080204" pitchFamily="34" charset="-128"/>
            </a:endParaRPr>
          </a:p>
          <a:p>
            <a:r>
              <a:rPr kumimoji="1" lang="ja-JP" altLang="en-US" b="1" u="sng">
                <a:latin typeface="MS PGothic" panose="020B0600070205080204" pitchFamily="34" charset="-128"/>
                <a:ea typeface="MS PGothic" panose="020B0600070205080204" pitchFamily="34" charset="-128"/>
              </a:rPr>
              <a:t>⑺コロナ禍前よりも民児協としての関わりが増えた行政・関係機関</a:t>
            </a:r>
            <a:r>
              <a:rPr kumimoji="1" lang="en-US" altLang="ja-JP" b="1" u="sng" dirty="0">
                <a:latin typeface="MS PGothic" panose="020B0600070205080204" pitchFamily="34" charset="-128"/>
                <a:ea typeface="MS PGothic" panose="020B0600070205080204" pitchFamily="34" charset="-128"/>
              </a:rPr>
              <a:t>:</a:t>
            </a:r>
          </a:p>
          <a:p>
            <a:r>
              <a:rPr kumimoji="1" lang="ja-JP" altLang="en-US">
                <a:latin typeface="MS PGothic" panose="020B0600070205080204" pitchFamily="34" charset="-128"/>
                <a:ea typeface="MS PGothic" panose="020B0600070205080204" pitchFamily="34" charset="-128"/>
              </a:rPr>
              <a:t>地域包括支援センター」（</a:t>
            </a:r>
            <a:r>
              <a:rPr kumimoji="1" lang="en-US" altLang="ja-JP" dirty="0">
                <a:latin typeface="MS PGothic" panose="020B0600070205080204" pitchFamily="34" charset="-128"/>
                <a:ea typeface="MS PGothic" panose="020B0600070205080204" pitchFamily="34" charset="-128"/>
              </a:rPr>
              <a:t>2,620</a:t>
            </a:r>
            <a:r>
              <a:rPr kumimoji="1" lang="ja-JP" altLang="en-US">
                <a:latin typeface="MS PGothic" panose="020B0600070205080204" pitchFamily="34" charset="-128"/>
                <a:ea typeface="MS PGothic" panose="020B0600070205080204" pitchFamily="34" charset="-128"/>
              </a:rPr>
              <a:t>件）、「市・区役所、町村役場の高齢者担当部」（</a:t>
            </a:r>
            <a:r>
              <a:rPr kumimoji="1" lang="en-US" altLang="ja-JP" dirty="0">
                <a:latin typeface="MS PGothic" panose="020B0600070205080204" pitchFamily="34" charset="-128"/>
                <a:ea typeface="MS PGothic" panose="020B0600070205080204" pitchFamily="34" charset="-128"/>
              </a:rPr>
              <a:t>2,019</a:t>
            </a:r>
            <a:r>
              <a:rPr kumimoji="1" lang="ja-JP" altLang="en-US">
                <a:latin typeface="MS PGothic" panose="020B0600070205080204" pitchFamily="34" charset="-128"/>
                <a:ea typeface="MS PGothic" panose="020B0600070205080204" pitchFamily="34" charset="-128"/>
              </a:rPr>
              <a:t>件）、「市区町村社会福祉協議会」（</a:t>
            </a:r>
            <a:r>
              <a:rPr kumimoji="1" lang="en-US" altLang="ja-JP" dirty="0">
                <a:latin typeface="MS PGothic" panose="020B0600070205080204" pitchFamily="34" charset="-128"/>
                <a:ea typeface="MS PGothic" panose="020B0600070205080204" pitchFamily="34" charset="-128"/>
              </a:rPr>
              <a:t>1,897</a:t>
            </a:r>
            <a:r>
              <a:rPr kumimoji="1" lang="ja-JP" altLang="en-US">
                <a:latin typeface="MS PGothic" panose="020B0600070205080204" pitchFamily="34" charset="-128"/>
                <a:ea typeface="MS PGothic" panose="020B0600070205080204" pitchFamily="34" charset="-128"/>
              </a:rPr>
              <a:t>件</a:t>
            </a:r>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、「市区町村社会福祉協議会」（</a:t>
            </a:r>
            <a:r>
              <a:rPr kumimoji="1" lang="en-US" altLang="ja-JP" dirty="0">
                <a:latin typeface="MS PGothic" panose="020B0600070205080204" pitchFamily="34" charset="-128"/>
                <a:ea typeface="MS PGothic" panose="020B0600070205080204" pitchFamily="34" charset="-128"/>
              </a:rPr>
              <a:t>1,897</a:t>
            </a:r>
            <a:r>
              <a:rPr kumimoji="1" lang="ja-JP" altLang="en-US">
                <a:latin typeface="MS PGothic" panose="020B0600070205080204" pitchFamily="34" charset="-128"/>
                <a:ea typeface="MS PGothic" panose="020B0600070205080204" pitchFamily="34" charset="-128"/>
              </a:rPr>
              <a:t>件</a:t>
            </a:r>
            <a:r>
              <a:rPr kumimoji="1" lang="en-US" altLang="ja-JP" dirty="0">
                <a:latin typeface="MS PGothic" panose="020B0600070205080204" pitchFamily="34" charset="-128"/>
                <a:ea typeface="MS PGothic" panose="020B0600070205080204" pitchFamily="34" charset="-128"/>
              </a:rPr>
              <a:t>)</a:t>
            </a:r>
          </a:p>
          <a:p>
            <a:r>
              <a:rPr kumimoji="1" lang="ja-JP" altLang="en-US" b="1" u="sng">
                <a:latin typeface="MS PGothic" panose="020B0600070205080204" pitchFamily="34" charset="-128"/>
                <a:ea typeface="MS PGothic" panose="020B0600070205080204" pitchFamily="34" charset="-128"/>
              </a:rPr>
              <a:t>⑻コロナ禍前よりも民児協としての関わりが減った行政・関係機関</a:t>
            </a:r>
            <a:r>
              <a:rPr kumimoji="1" lang="en-US" altLang="ja-JP" b="1" u="sng" dirty="0">
                <a:latin typeface="MS PGothic" panose="020B0600070205080204" pitchFamily="34" charset="-128"/>
                <a:ea typeface="MS PGothic" panose="020B0600070205080204" pitchFamily="34" charset="-128"/>
              </a:rPr>
              <a:t>:</a:t>
            </a:r>
          </a:p>
          <a:p>
            <a:r>
              <a:rPr kumimoji="1" lang="en-US" altLang="ja-JP" dirty="0">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小・中学校」（</a:t>
            </a:r>
            <a:r>
              <a:rPr kumimoji="1" lang="en-US" altLang="ja-JP" dirty="0">
                <a:latin typeface="MS PGothic" panose="020B0600070205080204" pitchFamily="34" charset="-128"/>
                <a:ea typeface="MS PGothic" panose="020B0600070205080204" pitchFamily="34" charset="-128"/>
              </a:rPr>
              <a:t>63.6%</a:t>
            </a:r>
            <a:r>
              <a:rPr kumimoji="1" lang="ja-JP" altLang="en-US">
                <a:latin typeface="MS PGothic" panose="020B0600070205080204" pitchFamily="34" charset="-128"/>
                <a:ea typeface="MS PGothic" panose="020B0600070205080204" pitchFamily="34" charset="-128"/>
              </a:rPr>
              <a:t>）、「保育所・幼稚園・認定こども園」（</a:t>
            </a:r>
            <a:r>
              <a:rPr kumimoji="1" lang="en-US" altLang="ja-JP" dirty="0">
                <a:latin typeface="MS PGothic" panose="020B0600070205080204" pitchFamily="34" charset="-128"/>
                <a:ea typeface="MS PGothic" panose="020B0600070205080204" pitchFamily="34" charset="-128"/>
              </a:rPr>
              <a:t>39.5%</a:t>
            </a:r>
            <a:r>
              <a:rPr kumimoji="1" lang="ja-JP" altLang="en-US">
                <a:latin typeface="MS PGothic" panose="020B0600070205080204" pitchFamily="34" charset="-128"/>
                <a:ea typeface="MS PGothic" panose="020B0600070205080204" pitchFamily="34" charset="-128"/>
              </a:rPr>
              <a:t>）、「自治会・町内会」（</a:t>
            </a:r>
            <a:r>
              <a:rPr kumimoji="1" lang="en-US" altLang="ja-JP" dirty="0">
                <a:latin typeface="MS PGothic" panose="020B0600070205080204" pitchFamily="34" charset="-128"/>
                <a:ea typeface="MS PGothic" panose="020B0600070205080204" pitchFamily="34" charset="-128"/>
              </a:rPr>
              <a:t>29.7%</a:t>
            </a:r>
            <a:r>
              <a:rPr kumimoji="1" lang="ja-JP" altLang="en-US">
                <a:latin typeface="MS PGothic" panose="020B0600070205080204" pitchFamily="34" charset="-128"/>
                <a:ea typeface="MS PGothic" panose="020B0600070205080204" pitchFamily="34" charset="-128"/>
              </a:rPr>
              <a:t>）である。</a:t>
            </a:r>
            <a:endParaRPr kumimoji="1" lang="en-US" altLang="ja-JP" dirty="0">
              <a:latin typeface="MS PGothic" panose="020B0600070205080204" pitchFamily="34" charset="-128"/>
              <a:ea typeface="MS PGothic" panose="020B0600070205080204" pitchFamily="34" charset="-128"/>
            </a:endParaRPr>
          </a:p>
          <a:p>
            <a:r>
              <a:rPr kumimoji="1" lang="ja-JP" altLang="en-US" b="1">
                <a:latin typeface="MS PGothic" panose="020B0600070205080204" pitchFamily="34" charset="-128"/>
                <a:ea typeface="MS PGothic" panose="020B0600070205080204" pitchFamily="34" charset="-128"/>
              </a:rPr>
              <a:t>⑼</a:t>
            </a:r>
            <a:r>
              <a:rPr kumimoji="1" lang="ja-JP" altLang="en-US" b="1" u="sng">
                <a:latin typeface="MS PGothic" panose="020B0600070205080204" pitchFamily="34" charset="-128"/>
                <a:ea typeface="MS PGothic" panose="020B0600070205080204" pitchFamily="34" charset="-128"/>
              </a:rPr>
              <a:t>災害時対応</a:t>
            </a:r>
            <a:r>
              <a:rPr kumimoji="1" lang="ja-JP" altLang="en-US" b="1">
                <a:latin typeface="MS PGothic" panose="020B0600070205080204" pitchFamily="34" charset="-128"/>
                <a:ea typeface="MS PGothic" panose="020B0600070205080204" pitchFamily="34" charset="-128"/>
              </a:rPr>
              <a:t>：</a:t>
            </a:r>
            <a:r>
              <a:rPr kumimoji="1" lang="ja-JP" altLang="en-US">
                <a:latin typeface="MS PGothic" panose="020B0600070205080204" pitchFamily="34" charset="-128"/>
                <a:ea typeface="MS PGothic" panose="020B0600070205080204" pitchFamily="34" charset="-128"/>
              </a:rPr>
              <a:t>行政との「③取り決めはない」（</a:t>
            </a:r>
            <a:r>
              <a:rPr kumimoji="1" lang="en-US" altLang="ja-JP" dirty="0">
                <a:latin typeface="MS PGothic" panose="020B0600070205080204" pitchFamily="34" charset="-128"/>
                <a:ea typeface="MS PGothic" panose="020B0600070205080204" pitchFamily="34" charset="-128"/>
              </a:rPr>
              <a:t>57.2%</a:t>
            </a:r>
            <a:r>
              <a:rPr kumimoji="1" lang="ja-JP" altLang="en-US">
                <a:latin typeface="MS PGothic" panose="020B0600070205080204" pitchFamily="34" charset="-128"/>
                <a:ea typeface="MS PGothic" panose="020B0600070205080204" pitchFamily="34" charset="-128"/>
              </a:rPr>
              <a:t>）が「①取り決めがある」（</a:t>
            </a:r>
            <a:r>
              <a:rPr kumimoji="1" lang="en-US" altLang="ja-JP" dirty="0">
                <a:latin typeface="MS PGothic" panose="020B0600070205080204" pitchFamily="34" charset="-128"/>
                <a:ea typeface="MS PGothic" panose="020B0600070205080204" pitchFamily="34" charset="-128"/>
              </a:rPr>
              <a:t>21.7%</a:t>
            </a:r>
            <a:r>
              <a:rPr kumimoji="1" lang="ja-JP" altLang="en-US">
                <a:latin typeface="MS PGothic" panose="020B0600070205080204" pitchFamily="34" charset="-128"/>
                <a:ea typeface="MS PGothic" panose="020B0600070205080204" pitchFamily="34" charset="-128"/>
              </a:rPr>
              <a:t>）を大きく上回っている。「②取り決めを検討中である」が</a:t>
            </a:r>
            <a:r>
              <a:rPr kumimoji="1" lang="en-US" altLang="ja-JP" dirty="0">
                <a:latin typeface="MS PGothic" panose="020B0600070205080204" pitchFamily="34" charset="-128"/>
                <a:ea typeface="MS PGothic" panose="020B0600070205080204" pitchFamily="34" charset="-128"/>
              </a:rPr>
              <a:t>15.3%</a:t>
            </a:r>
            <a:r>
              <a:rPr kumimoji="1" lang="ja-JP" altLang="en-US">
                <a:latin typeface="MS PGothic" panose="020B0600070205080204" pitchFamily="34" charset="-128"/>
                <a:ea typeface="MS PGothic" panose="020B0600070205080204" pitchFamily="34" charset="-128"/>
              </a:rPr>
              <a:t>であった。</a:t>
            </a:r>
            <a:endParaRPr kumimoji="1" lang="en-US" altLang="ja-JP" dirty="0">
              <a:latin typeface="MS PGothic" panose="020B0600070205080204" pitchFamily="34" charset="-128"/>
              <a:ea typeface="MS PGothic" panose="020B0600070205080204" pitchFamily="34" charset="-128"/>
            </a:endParaRPr>
          </a:p>
          <a:p>
            <a:endParaRPr kumimoji="1" lang="en-US" altLang="ja-JP" b="1" dirty="0">
              <a:latin typeface="MS PGothic" panose="020B0600070205080204" pitchFamily="34" charset="-128"/>
              <a:ea typeface="MS PGothic" panose="020B0600070205080204" pitchFamily="34" charset="-128"/>
            </a:endParaRPr>
          </a:p>
        </p:txBody>
      </p:sp>
      <p:sp>
        <p:nvSpPr>
          <p:cNvPr id="2" name="スライド番号プレースホルダー 1">
            <a:extLst>
              <a:ext uri="{FF2B5EF4-FFF2-40B4-BE49-F238E27FC236}">
                <a16:creationId xmlns:a16="http://schemas.microsoft.com/office/drawing/2014/main" id="{8898A530-872E-496B-9E5F-A95928A619B3}"/>
              </a:ext>
            </a:extLst>
          </p:cNvPr>
          <p:cNvSpPr>
            <a:spLocks noGrp="1"/>
          </p:cNvSpPr>
          <p:nvPr>
            <p:ph type="sldNum" sz="quarter" idx="7"/>
          </p:nvPr>
        </p:nvSpPr>
        <p:spPr>
          <a:xfrm>
            <a:off x="7008055" y="6607292"/>
            <a:ext cx="2103120" cy="342900"/>
          </a:xfrm>
        </p:spPr>
        <p:txBody>
          <a:bodyPr/>
          <a:lstStyle/>
          <a:p>
            <a:fld id="{B6F15528-21DE-4FAA-801E-634DDDAF4B2B}" type="slidenum">
              <a:rPr lang="en-US" altLang="ja-JP" smtClean="0"/>
              <a:t>19</a:t>
            </a:fld>
            <a:endParaRPr lang="ja-JP" altLang="en-US"/>
          </a:p>
        </p:txBody>
      </p:sp>
    </p:spTree>
    <p:extLst>
      <p:ext uri="{BB962C8B-B14F-4D97-AF65-F5344CB8AC3E}">
        <p14:creationId xmlns:p14="http://schemas.microsoft.com/office/powerpoint/2010/main" val="138550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14AD4B-C778-124D-9F48-4B8772D470F8}"/>
              </a:ext>
            </a:extLst>
          </p:cNvPr>
          <p:cNvSpPr txBox="1"/>
          <p:nvPr/>
        </p:nvSpPr>
        <p:spPr>
          <a:xfrm>
            <a:off x="160502" y="288310"/>
            <a:ext cx="8822996" cy="6432530"/>
          </a:xfrm>
          <a:prstGeom prst="rect">
            <a:avLst/>
          </a:prstGeom>
          <a:noFill/>
        </p:spPr>
        <p:txBody>
          <a:bodyPr wrap="square" rtlCol="0">
            <a:spAutoFit/>
          </a:bodyPr>
          <a:lstStyle/>
          <a:p>
            <a:pPr lvl="0"/>
            <a:r>
              <a:rPr lang="ja-JP" altLang="en-US" sz="3200" dirty="0">
                <a:latin typeface="MS Gothic" panose="020B0609070205080204" pitchFamily="49" charset="-128"/>
                <a:ea typeface="MS Gothic" panose="020B0609070205080204" pitchFamily="49" charset="-128"/>
              </a:rPr>
              <a:t>課題の背景を確認し、打開策を考えていく</a:t>
            </a:r>
            <a:endParaRPr lang="en-US" altLang="ja-JP" sz="3200" dirty="0">
              <a:latin typeface="MS Gothic" panose="020B0609070205080204" pitchFamily="49" charset="-128"/>
              <a:ea typeface="MS Gothic" panose="020B0609070205080204" pitchFamily="49" charset="-128"/>
            </a:endParaRPr>
          </a:p>
          <a:p>
            <a:pPr marL="457200" indent="-457200" algn="l">
              <a:buFont typeface="+mj-ea"/>
              <a:buAutoNum type="circleNumDbPlain"/>
            </a:pP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業務多忙（通常の委員活動の他、あて職による会議なども）</a:t>
            </a:r>
            <a:endParaRPr lang="en-US" altLang="ja-JP" sz="2400" kern="100" dirty="0">
              <a:latin typeface="MS Gothic" panose="020B0609070205080204" pitchFamily="49" charset="-128"/>
              <a:ea typeface="MS Gothic" panose="020B0609070205080204" pitchFamily="49" charset="-128"/>
              <a:cs typeface="Times New Roman" panose="02020603050405020304" pitchFamily="18" charset="0"/>
            </a:endParaRPr>
          </a:p>
          <a:p>
            <a:pPr marL="457200" indent="-457200" algn="l">
              <a:buFont typeface="+mj-ea"/>
              <a:buAutoNum type="circleNumDbPlain"/>
            </a:pP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コロナ禍で十分な委員活動ができない（訪問自粛、サロン中止、定例会の時短化（それにより委員間のコミュニケーションが希薄化、などの声もある）</a:t>
            </a:r>
            <a:endParaRPr lang="en-US" altLang="ja-JP" sz="2400" kern="100" dirty="0">
              <a:latin typeface="MS Gothic" panose="020B0609070205080204" pitchFamily="49" charset="-128"/>
              <a:ea typeface="MS Gothic" panose="020B0609070205080204" pitchFamily="49" charset="-128"/>
              <a:cs typeface="Times New Roman" panose="02020603050405020304" pitchFamily="18" charset="0"/>
            </a:endParaRPr>
          </a:p>
          <a:p>
            <a:pPr marL="457200" indent="-457200" algn="l">
              <a:buFont typeface="+mj-ea"/>
              <a:buAutoNum type="circleNumDbPlain"/>
            </a:pP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委員育成（研修・視察などできなかった）</a:t>
            </a:r>
            <a:endParaRPr lang="en-US" altLang="ja-JP" sz="2400" kern="100" dirty="0">
              <a:latin typeface="MS Gothic" panose="020B0609070205080204" pitchFamily="49" charset="-128"/>
              <a:ea typeface="MS Gothic" panose="020B0609070205080204" pitchFamily="49" charset="-128"/>
              <a:cs typeface="Times New Roman" panose="02020603050405020304" pitchFamily="18" charset="0"/>
            </a:endParaRPr>
          </a:p>
          <a:p>
            <a:pPr marL="457200" indent="-457200" algn="l">
              <a:buFont typeface="+mj-ea"/>
              <a:buAutoNum type="circleNumDbPlain"/>
            </a:pP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委員活動の理解促進（名前は知っているが、内容を知らない人が多い）</a:t>
            </a:r>
            <a:r>
              <a:rPr lang="en-US"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a:t>
            </a: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委員なり手不足、やる気のある委員が地域のルールで交代</a:t>
            </a:r>
            <a:r>
              <a:rPr lang="ja-JP" altLang="en-US"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　　</a:t>
            </a: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する（民生委員は</a:t>
            </a:r>
            <a:r>
              <a:rPr lang="en-US"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1</a:t>
            </a: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期限りと決める地域もあり、やる気のある委員が推薦委員会で推薦されない例も）</a:t>
            </a:r>
            <a:endParaRPr lang="en-US" altLang="ja-JP" sz="2400" kern="100" dirty="0">
              <a:latin typeface="MS Gothic" panose="020B0609070205080204" pitchFamily="49" charset="-128"/>
              <a:ea typeface="MS Gothic" panose="020B0609070205080204" pitchFamily="49" charset="-128"/>
              <a:cs typeface="Times New Roman" panose="02020603050405020304" pitchFamily="18" charset="0"/>
            </a:endParaRPr>
          </a:p>
          <a:p>
            <a:pPr marL="457200" indent="-457200" algn="l">
              <a:buFont typeface="+mj-ea"/>
              <a:buAutoNum type="circleNumDbPlain"/>
            </a:pPr>
            <a:r>
              <a:rPr lang="ja-JP" altLang="ja-JP" sz="2400" kern="0" dirty="0">
                <a:solidFill>
                  <a:srgbClr val="FF0000"/>
                </a:solidFill>
                <a:effectLst/>
                <a:latin typeface="MS Gothic" panose="020B0609070205080204" pitchFamily="49" charset="-128"/>
                <a:ea typeface="MS Gothic" panose="020B0609070205080204" pitchFamily="49" charset="-128"/>
                <a:cs typeface="ＭＳ Ｐゴシック" panose="020B0600070205080204" pitchFamily="34" charset="-128"/>
              </a:rPr>
              <a:t>定例会運営（伝達事項が多く委員の活動報告時間が減る、コロナ禍で時短要望がある、意見を出しにくい委員への対応、民生委員以外（包括・社協など）の出席が少ない例</a:t>
            </a:r>
            <a:endParaRPr lang="en-US" altLang="ja-JP" sz="2400" kern="0" dirty="0">
              <a:solidFill>
                <a:srgbClr val="FF0000"/>
              </a:solidFill>
              <a:latin typeface="MS Gothic" panose="020B0609070205080204" pitchFamily="49" charset="-128"/>
              <a:ea typeface="MS Gothic" panose="020B0609070205080204" pitchFamily="49" charset="-128"/>
              <a:cs typeface="ＭＳ Ｐゴシック" panose="020B0600070205080204" pitchFamily="34" charset="-128"/>
            </a:endParaRPr>
          </a:p>
          <a:p>
            <a:pPr marL="457200" indent="-457200" algn="l">
              <a:buFont typeface="+mj-ea"/>
              <a:buAutoNum type="circleNumDbPlain"/>
            </a:pPr>
            <a:r>
              <a:rPr lang="ja-JP" altLang="ja-JP" sz="2400" kern="0" dirty="0">
                <a:solidFill>
                  <a:srgbClr val="000000"/>
                </a:solidFill>
                <a:effectLst/>
                <a:latin typeface="MS Gothic" panose="020B0609070205080204" pitchFamily="49" charset="-128"/>
                <a:ea typeface="MS Gothic" panose="020B0609070205080204" pitchFamily="49" charset="-128"/>
                <a:cs typeface="ＭＳ Ｐゴシック" panose="020B0600070205080204" pitchFamily="34" charset="-128"/>
              </a:rPr>
              <a:t>引き継ぎ（前任委員の協力、など）</a:t>
            </a:r>
            <a:endPar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endParaRPr>
          </a:p>
          <a:p>
            <a:pPr lvl="0"/>
            <a:endParaRPr lang="ja-JP" altLang="ja-JP" sz="2000" dirty="0">
              <a:latin typeface="MS PGothic" panose="020B0600070205080204" pitchFamily="34" charset="-128"/>
              <a:ea typeface="MS PGothic" panose="020B0600070205080204" pitchFamily="34" charset="-128"/>
            </a:endParaRPr>
          </a:p>
        </p:txBody>
      </p:sp>
      <p:sp>
        <p:nvSpPr>
          <p:cNvPr id="2" name="スライド番号プレースホルダー 1">
            <a:extLst>
              <a:ext uri="{FF2B5EF4-FFF2-40B4-BE49-F238E27FC236}">
                <a16:creationId xmlns:a16="http://schemas.microsoft.com/office/drawing/2014/main" id="{CA41E1F5-6D4C-0C4A-977F-23119770DC27}"/>
              </a:ext>
            </a:extLst>
          </p:cNvPr>
          <p:cNvSpPr>
            <a:spLocks noGrp="1"/>
          </p:cNvSpPr>
          <p:nvPr>
            <p:ph type="sldNum" sz="quarter" idx="7"/>
          </p:nvPr>
        </p:nvSpPr>
        <p:spPr/>
        <p:txBody>
          <a:bodyPr/>
          <a:lstStyle/>
          <a:p>
            <a:fld id="{B6F15528-21DE-4FAA-801E-634DDDAF4B2B}" type="slidenum">
              <a:rPr lang="en-US" altLang="ja-JP" smtClean="0"/>
              <a:t>2</a:t>
            </a:fld>
            <a:endParaRPr lang="ja-JP" altLang="en-US"/>
          </a:p>
        </p:txBody>
      </p:sp>
    </p:spTree>
    <p:extLst>
      <p:ext uri="{BB962C8B-B14F-4D97-AF65-F5344CB8AC3E}">
        <p14:creationId xmlns:p14="http://schemas.microsoft.com/office/powerpoint/2010/main" val="955505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2"/>
          </p:nvPr>
        </p:nvSpPr>
        <p:spPr>
          <a:xfrm>
            <a:off x="228599" y="228600"/>
            <a:ext cx="8882575" cy="6416397"/>
          </a:xfrm>
        </p:spPr>
        <p:txBody>
          <a:bodyPr/>
          <a:lstStyle/>
          <a:p>
            <a:r>
              <a:rPr kumimoji="1" lang="en-US" altLang="ja-JP" sz="2800" b="1" u="sng" dirty="0">
                <a:solidFill>
                  <a:srgbClr val="FF0000"/>
                </a:solidFill>
                <a:latin typeface="MS PGothic" panose="020B0600070205080204" pitchFamily="34" charset="-128"/>
                <a:ea typeface="MS PGothic" panose="020B0600070205080204" pitchFamily="34" charset="-128"/>
              </a:rPr>
              <a:t>『</a:t>
            </a:r>
            <a:r>
              <a:rPr kumimoji="1" lang="ja-JP" altLang="en-US" sz="2800" b="1" u="sng">
                <a:solidFill>
                  <a:srgbClr val="FF0000"/>
                </a:solidFill>
                <a:latin typeface="MS PGothic" panose="020B0600070205080204" pitchFamily="34" charset="-128"/>
                <a:ea typeface="MS PGothic" panose="020B0600070205080204" pitchFamily="34" charset="-128"/>
              </a:rPr>
              <a:t>地域版　活動強化方策</a:t>
            </a:r>
            <a:r>
              <a:rPr kumimoji="1" lang="en-US" altLang="ja-JP" sz="2800" b="1" u="sng" dirty="0">
                <a:solidFill>
                  <a:srgbClr val="FF0000"/>
                </a:solidFill>
                <a:latin typeface="MS PGothic" panose="020B0600070205080204" pitchFamily="34" charset="-128"/>
                <a:ea typeface="MS PGothic" panose="020B0600070205080204" pitchFamily="34" charset="-128"/>
              </a:rPr>
              <a:t>』</a:t>
            </a:r>
            <a:r>
              <a:rPr kumimoji="1" lang="ja-JP" altLang="en-US" sz="2800" b="1" u="sng">
                <a:solidFill>
                  <a:srgbClr val="FF0000"/>
                </a:solidFill>
                <a:latin typeface="MS PGothic" panose="020B0600070205080204" pitchFamily="34" charset="-128"/>
                <a:ea typeface="MS PGothic" panose="020B0600070205080204" pitchFamily="34" charset="-128"/>
              </a:rPr>
              <a:t>の作成について考える</a:t>
            </a:r>
            <a:endParaRPr kumimoji="1" lang="en-US" altLang="ja-JP" sz="2800" b="1" u="sng" dirty="0">
              <a:solidFill>
                <a:srgbClr val="FF0000"/>
              </a:solidFill>
              <a:latin typeface="MS PGothic" panose="020B0600070205080204" pitchFamily="34" charset="-128"/>
              <a:ea typeface="MS PGothic" panose="020B0600070205080204" pitchFamily="34" charset="-128"/>
            </a:endParaRPr>
          </a:p>
          <a:p>
            <a:r>
              <a:rPr kumimoji="1" lang="en-US" altLang="ja-JP" u="sng" dirty="0">
                <a:solidFill>
                  <a:srgbClr val="FF0000"/>
                </a:solidFill>
                <a:latin typeface="MS PGothic" panose="020B0600070205080204" pitchFamily="34" charset="-128"/>
                <a:ea typeface="MS PGothic" panose="020B0600070205080204" pitchFamily="34" charset="-128"/>
              </a:rPr>
              <a:t>⑴</a:t>
            </a:r>
            <a:r>
              <a:rPr kumimoji="1" lang="ja-JP" altLang="en-US" u="sng">
                <a:solidFill>
                  <a:srgbClr val="FF0000"/>
                </a:solidFill>
                <a:latin typeface="MS PGothic" panose="020B0600070205080204" pitchFamily="34" charset="-128"/>
                <a:ea typeface="MS PGothic" panose="020B0600070205080204" pitchFamily="34" charset="-128"/>
              </a:rPr>
              <a:t>単位民児協の活動強化方策</a:t>
            </a:r>
            <a:endParaRPr kumimoji="1" lang="en-US" altLang="ja-JP" u="sng" dirty="0">
              <a:solidFill>
                <a:srgbClr val="FF0000"/>
              </a:solidFill>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①地域の実情を把握する</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・地域における生活課題</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・人口構造の変化等の地域の特性</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・地域における人材、機関、団体、地域福祉活動等の特徴</a:t>
            </a:r>
            <a:endParaRPr kumimoji="1" lang="en-US" altLang="ja-JP" dirty="0">
              <a:latin typeface="MS PGothic" panose="020B0600070205080204" pitchFamily="34" charset="-128"/>
              <a:ea typeface="MS PGothic" panose="020B0600070205080204" pitchFamily="34" charset="-128"/>
            </a:endParaRPr>
          </a:p>
          <a:p>
            <a:r>
              <a:rPr kumimoji="1" lang="en-US" altLang="ja-JP" dirty="0">
                <a:latin typeface="MS PGothic" panose="020B0600070205080204" pitchFamily="34" charset="-128"/>
                <a:ea typeface="MS PGothic" panose="020B0600070205080204" pitchFamily="34" charset="-128"/>
              </a:rPr>
              <a:t>②</a:t>
            </a:r>
            <a:r>
              <a:rPr kumimoji="1" lang="ja-JP" altLang="en-US">
                <a:latin typeface="MS PGothic" panose="020B0600070205080204" pitchFamily="34" charset="-128"/>
                <a:ea typeface="MS PGothic" panose="020B0600070205080204" pitchFamily="34" charset="-128"/>
              </a:rPr>
              <a:t>地域の課題を明らかにする</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③活動計画・活動方針を設定する</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⇒④実践に移す⇒</a:t>
            </a:r>
            <a:r>
              <a:rPr kumimoji="1" lang="en-US" altLang="ja-JP" dirty="0">
                <a:latin typeface="MS PGothic" panose="020B0600070205080204" pitchFamily="34" charset="-128"/>
                <a:ea typeface="MS PGothic" panose="020B0600070205080204" pitchFamily="34" charset="-128"/>
              </a:rPr>
              <a:t>⑤</a:t>
            </a:r>
            <a:r>
              <a:rPr kumimoji="1" lang="ja-JP" altLang="en-US">
                <a:latin typeface="MS PGothic" panose="020B0600070205080204" pitchFamily="34" charset="-128"/>
                <a:ea typeface="MS PGothic" panose="020B0600070205080204" pitchFamily="34" charset="-128"/>
              </a:rPr>
              <a:t>ふりかえりを行う⇒①</a:t>
            </a:r>
            <a:endParaRPr kumimoji="1" lang="en-US" altLang="ja-JP" dirty="0">
              <a:latin typeface="MS PGothic" panose="020B0600070205080204" pitchFamily="34" charset="-128"/>
              <a:ea typeface="MS PGothic" panose="020B0600070205080204" pitchFamily="34" charset="-128"/>
            </a:endParaRPr>
          </a:p>
          <a:p>
            <a:r>
              <a:rPr kumimoji="1" lang="ja-JP" altLang="en-US" u="sng">
                <a:solidFill>
                  <a:srgbClr val="FF0000"/>
                </a:solidFill>
                <a:latin typeface="MS PGothic" panose="020B0600070205080204" pitchFamily="34" charset="-128"/>
                <a:ea typeface="MS PGothic" panose="020B0600070205080204" pitchFamily="34" charset="-128"/>
              </a:rPr>
              <a:t>⑵市区町村民児協の活動強化方策</a:t>
            </a:r>
            <a:endParaRPr kumimoji="1" lang="en-US" altLang="ja-JP" u="sng" dirty="0">
              <a:solidFill>
                <a:srgbClr val="FF0000"/>
              </a:solidFill>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①各市区町村の実情を把握する</a:t>
            </a:r>
            <a:endParaRPr kumimoji="1" lang="en-US" altLang="ja-JP" dirty="0">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②</a:t>
            </a:r>
            <a:r>
              <a:rPr kumimoji="1" lang="ja-JP" altLang="en-US" u="sng">
                <a:solidFill>
                  <a:srgbClr val="FF0000"/>
                </a:solidFill>
                <a:latin typeface="MS PGothic" panose="020B0600070205080204" pitchFamily="34" charset="-128"/>
                <a:ea typeface="MS PGothic" panose="020B0600070205080204" pitchFamily="34" charset="-128"/>
              </a:rPr>
              <a:t>単位民児協版方策を集約し課題を整理する</a:t>
            </a:r>
            <a:endParaRPr kumimoji="1" lang="en-US" altLang="ja-JP" u="sng" dirty="0">
              <a:solidFill>
                <a:srgbClr val="FF0000"/>
              </a:solidFill>
              <a:latin typeface="MS PGothic" panose="020B0600070205080204" pitchFamily="34" charset="-128"/>
              <a:ea typeface="MS PGothic" panose="020B0600070205080204" pitchFamily="34" charset="-128"/>
            </a:endParaRPr>
          </a:p>
          <a:p>
            <a:r>
              <a:rPr kumimoji="1" lang="ja-JP" altLang="en-US">
                <a:latin typeface="MS PGothic" panose="020B0600070205080204" pitchFamily="34" charset="-128"/>
                <a:ea typeface="MS PGothic" panose="020B0600070205080204" pitchFamily="34" charset="-128"/>
              </a:rPr>
              <a:t>③活動計画を設⇒実践に移す⇒ふるかえりを行う⇒①</a:t>
            </a:r>
            <a:endParaRPr kumimoji="1" lang="en-US" altLang="ja-JP" dirty="0">
              <a:latin typeface="MS PGothic" panose="020B0600070205080204" pitchFamily="34" charset="-128"/>
              <a:ea typeface="MS PGothic" panose="020B0600070205080204" pitchFamily="34" charset="-128"/>
            </a:endParaRPr>
          </a:p>
          <a:p>
            <a:r>
              <a:rPr kumimoji="1" lang="ja-JP" altLang="en-US" u="sng">
                <a:solidFill>
                  <a:srgbClr val="FF0000"/>
                </a:solidFill>
                <a:latin typeface="MS PGothic" panose="020B0600070205080204" pitchFamily="34" charset="-128"/>
                <a:ea typeface="MS PGothic" panose="020B0600070205080204" pitchFamily="34" charset="-128"/>
              </a:rPr>
              <a:t>⑶都道府県・指定都市民児協版</a:t>
            </a:r>
            <a:endParaRPr kumimoji="1" lang="en-US" altLang="ja-JP" u="sng" dirty="0">
              <a:solidFill>
                <a:srgbClr val="FF0000"/>
              </a:solidFill>
              <a:latin typeface="MS PGothic" panose="020B0600070205080204" pitchFamily="34" charset="-128"/>
              <a:ea typeface="MS PGothic" panose="020B0600070205080204" pitchFamily="34" charset="-128"/>
            </a:endParaRPr>
          </a:p>
          <a:p>
            <a:r>
              <a:rPr kumimoji="1" lang="ja-JP" altLang="en-US" u="sng">
                <a:latin typeface="MS PGothic" panose="020B0600070205080204" pitchFamily="34" charset="-128"/>
                <a:ea typeface="MS PGothic" panose="020B0600070205080204" pitchFamily="34" charset="-128"/>
              </a:rPr>
              <a:t>⑴⑵の強化方策の作成を支援し、その取り組みを評価することを通し、都道府県・指定都市民児協として広域的な役割を明確化し、推進する。</a:t>
            </a:r>
            <a:endParaRPr kumimoji="1" lang="en-US" altLang="ja-JP" u="sng" dirty="0">
              <a:latin typeface="MS PGothic" panose="020B0600070205080204" pitchFamily="34" charset="-128"/>
              <a:ea typeface="MS PGothic" panose="020B0600070205080204" pitchFamily="34" charset="-128"/>
            </a:endParaRPr>
          </a:p>
          <a:p>
            <a:endParaRPr kumimoji="1" lang="en-US" altLang="ja-JP" b="1" dirty="0">
              <a:latin typeface="MS PGothic" panose="020B0600070205080204" pitchFamily="34" charset="-128"/>
              <a:ea typeface="MS PGothic" panose="020B0600070205080204" pitchFamily="34" charset="-128"/>
            </a:endParaRPr>
          </a:p>
        </p:txBody>
      </p:sp>
      <p:sp>
        <p:nvSpPr>
          <p:cNvPr id="2" name="スライド番号プレースホルダー 1">
            <a:extLst>
              <a:ext uri="{FF2B5EF4-FFF2-40B4-BE49-F238E27FC236}">
                <a16:creationId xmlns:a16="http://schemas.microsoft.com/office/drawing/2014/main" id="{8898A530-872E-496B-9E5F-A95928A619B3}"/>
              </a:ext>
            </a:extLst>
          </p:cNvPr>
          <p:cNvSpPr>
            <a:spLocks noGrp="1"/>
          </p:cNvSpPr>
          <p:nvPr>
            <p:ph type="sldNum" sz="quarter" idx="7"/>
          </p:nvPr>
        </p:nvSpPr>
        <p:spPr>
          <a:xfrm>
            <a:off x="7008055" y="6607292"/>
            <a:ext cx="2103120" cy="342900"/>
          </a:xfrm>
        </p:spPr>
        <p:txBody>
          <a:bodyPr/>
          <a:lstStyle/>
          <a:p>
            <a:fld id="{B6F15528-21DE-4FAA-801E-634DDDAF4B2B}" type="slidenum">
              <a:rPr lang="en-US" altLang="ja-JP" smtClean="0"/>
              <a:t>20</a:t>
            </a:fld>
            <a:endParaRPr lang="ja-JP" altLang="en-US"/>
          </a:p>
        </p:txBody>
      </p:sp>
    </p:spTree>
    <p:extLst>
      <p:ext uri="{BB962C8B-B14F-4D97-AF65-F5344CB8AC3E}">
        <p14:creationId xmlns:p14="http://schemas.microsoft.com/office/powerpoint/2010/main" val="2848844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3">
            <a:extLst>
              <a:ext uri="{FF2B5EF4-FFF2-40B4-BE49-F238E27FC236}">
                <a16:creationId xmlns:a16="http://schemas.microsoft.com/office/drawing/2014/main" id="{E39892C2-6407-8541-A5DD-65DA2E8C8B50}"/>
              </a:ext>
            </a:extLst>
          </p:cNvPr>
          <p:cNvSpPr txBox="1">
            <a:spLocks noChangeArrowheads="1"/>
          </p:cNvSpPr>
          <p:nvPr/>
        </p:nvSpPr>
        <p:spPr bwMode="auto">
          <a:xfrm>
            <a:off x="114300" y="71438"/>
            <a:ext cx="8915400" cy="677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ja-JP" altLang="en-US" sz="2800">
                <a:solidFill>
                  <a:srgbClr val="FF0000"/>
                </a:solidFill>
              </a:rPr>
              <a:t>３．</a:t>
            </a:r>
            <a:r>
              <a:rPr lang="ja-JP" altLang="en-US" sz="2800" dirty="0">
                <a:solidFill>
                  <a:srgbClr val="FF0000"/>
                </a:solidFill>
              </a:rPr>
              <a:t>都道府県、指定都市に属する各市区町村民児協において、共通した課題は何</a:t>
            </a:r>
            <a:r>
              <a:rPr lang="ja-JP" altLang="en-US" sz="2800">
                <a:solidFill>
                  <a:srgbClr val="FF0000"/>
                </a:solidFill>
              </a:rPr>
              <a:t>か。 </a:t>
            </a:r>
            <a:r>
              <a:rPr lang="en-US" altLang="ja-JP" sz="2400" dirty="0"/>
              <a:t>(</a:t>
            </a:r>
            <a:r>
              <a:rPr lang="ja-JP" altLang="en-US" sz="2400" dirty="0"/>
              <a:t>大阪府民生委員児童委員協議会連合会</a:t>
            </a:r>
            <a:r>
              <a:rPr lang="en-US" altLang="ja-JP" sz="2400" dirty="0"/>
              <a:t>『</a:t>
            </a:r>
            <a:r>
              <a:rPr lang="ja-JP" altLang="ja-JP" sz="2400" dirty="0"/>
              <a:t>民生委員・児童委員のお悩み解決！方面道場（基礎編） </a:t>
            </a:r>
            <a:r>
              <a:rPr lang="en-US" altLang="ja-JP" sz="2400" dirty="0"/>
              <a:t>(</a:t>
            </a:r>
            <a:r>
              <a:rPr lang="ja-JP" altLang="en-US" sz="2400" dirty="0"/>
              <a:t>応用編</a:t>
            </a:r>
            <a:r>
              <a:rPr lang="en-US" altLang="ja-JP" sz="2400" dirty="0"/>
              <a:t>)』</a:t>
            </a:r>
            <a:r>
              <a:rPr lang="ja-JP" altLang="en-US" sz="2400" dirty="0"/>
              <a:t>より</a:t>
            </a:r>
            <a:endParaRPr lang="en-US" altLang="ja-JP" sz="2400" dirty="0"/>
          </a:p>
          <a:p>
            <a:pPr>
              <a:spcBef>
                <a:spcPct val="0"/>
              </a:spcBef>
              <a:buFontTx/>
              <a:buNone/>
            </a:pPr>
            <a:r>
              <a:rPr lang="ja-JP" altLang="en-US" sz="2800" dirty="0"/>
              <a:t>①</a:t>
            </a:r>
            <a:r>
              <a:rPr lang="ja-JP" altLang="ja-JP" sz="2800" dirty="0"/>
              <a:t>見守り訪問の際、話が続かない。 </a:t>
            </a:r>
            <a:endParaRPr lang="en-US" altLang="ja-JP" sz="2800" dirty="0"/>
          </a:p>
          <a:p>
            <a:pPr>
              <a:buNone/>
            </a:pPr>
            <a:r>
              <a:rPr lang="en-US" altLang="ja-JP" sz="2800" dirty="0"/>
              <a:t>②</a:t>
            </a:r>
            <a:r>
              <a:rPr lang="ja-JP" altLang="ja-JP" sz="2800" dirty="0"/>
              <a:t>見守り訪問などで「民生委員の○○です」と訪ねても、受け入れてもらえず、玄関先で追い返されたり、民生委員の関わりを拒否されてしまう。 </a:t>
            </a:r>
            <a:endParaRPr lang="en-US" altLang="ja-JP" sz="2800" dirty="0"/>
          </a:p>
          <a:p>
            <a:pPr lvl="0">
              <a:buNone/>
            </a:pPr>
            <a:r>
              <a:rPr lang="ja-JP" altLang="en-US" sz="2800" dirty="0"/>
              <a:t>③</a:t>
            </a:r>
            <a:r>
              <a:rPr lang="ja-JP" altLang="ja-JP" sz="2800" dirty="0"/>
              <a:t>前任の委員が辞めた後、十分な引き継ぎや研修が無く、委員として何をすればいのか、どうすればいのかが分からない。</a:t>
            </a:r>
          </a:p>
          <a:p>
            <a:pPr>
              <a:buNone/>
            </a:pPr>
            <a:r>
              <a:rPr lang="ja-JP" altLang="en-US" sz="2800" dirty="0"/>
              <a:t>④</a:t>
            </a:r>
            <a:r>
              <a:rPr lang="ja-JP" altLang="ja-JP" sz="2800" dirty="0"/>
              <a:t>ひとり暮らし高齢者から、ゴミ出しや電球の交換、庭木の手入れなどを頼まれてしまった。</a:t>
            </a:r>
            <a:endParaRPr lang="en-US" altLang="ja-JP" sz="2800" dirty="0"/>
          </a:p>
          <a:p>
            <a:pPr>
              <a:buNone/>
            </a:pPr>
            <a:r>
              <a:rPr lang="ja-JP" altLang="en-US" sz="2800" dirty="0"/>
              <a:t>⑤</a:t>
            </a:r>
            <a:r>
              <a:rPr lang="ja-JP" altLang="ja-JP" sz="2800" dirty="0"/>
              <a:t>生活に困窮した対象者からお金を貸してほしいと</a:t>
            </a:r>
            <a:r>
              <a:rPr lang="ja-JP" altLang="ja-JP" sz="2800"/>
              <a:t>言われた。</a:t>
            </a:r>
            <a:endParaRPr lang="ja-JP" altLang="ja-JP" sz="2800" dirty="0"/>
          </a:p>
        </p:txBody>
      </p:sp>
    </p:spTree>
    <p:extLst>
      <p:ext uri="{BB962C8B-B14F-4D97-AF65-F5344CB8AC3E}">
        <p14:creationId xmlns:p14="http://schemas.microsoft.com/office/powerpoint/2010/main" val="3670185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テキスト ボックス 3">
            <a:extLst>
              <a:ext uri="{FF2B5EF4-FFF2-40B4-BE49-F238E27FC236}">
                <a16:creationId xmlns:a16="http://schemas.microsoft.com/office/drawing/2014/main" id="{E39892C2-6407-8541-A5DD-65DA2E8C8B50}"/>
              </a:ext>
            </a:extLst>
          </p:cNvPr>
          <p:cNvSpPr txBox="1">
            <a:spLocks noChangeArrowheads="1"/>
          </p:cNvSpPr>
          <p:nvPr/>
        </p:nvSpPr>
        <p:spPr bwMode="auto">
          <a:xfrm>
            <a:off x="114300" y="685800"/>
            <a:ext cx="8915400" cy="509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ja-JP" altLang="en-US" sz="2800" dirty="0"/>
              <a:t>⑥</a:t>
            </a:r>
            <a:r>
              <a:rPr lang="ja-JP" altLang="ja-JP" sz="2800" dirty="0"/>
              <a:t>ひとり暮らし高齢者が倒れ、救急搬送されることになり、救急隊員から「救急車に同乗してほしい」と言われた。</a:t>
            </a:r>
            <a:endParaRPr lang="en-US" altLang="ja-JP" sz="2800" dirty="0"/>
          </a:p>
          <a:p>
            <a:pPr>
              <a:buNone/>
            </a:pPr>
            <a:r>
              <a:rPr lang="ja-JP" altLang="en-US" sz="2800" dirty="0"/>
              <a:t>⑦</a:t>
            </a:r>
            <a:r>
              <a:rPr lang="ja-JP" altLang="ja-JP" sz="2800" dirty="0"/>
              <a:t>支援を必要とする人々の個人情報が行政、関係機関等から民生委員に適切に提供されないことがある。</a:t>
            </a:r>
            <a:endParaRPr lang="en-US" altLang="ja-JP" sz="2800" dirty="0"/>
          </a:p>
          <a:p>
            <a:pPr>
              <a:buNone/>
            </a:pPr>
            <a:r>
              <a:rPr lang="ja-JP" altLang="en-US" sz="2800" dirty="0"/>
              <a:t>⑧</a:t>
            </a:r>
            <a:r>
              <a:rPr lang="ja-JP" altLang="ja-JP" sz="2800" dirty="0"/>
              <a:t>近隣住民から、頻繁に親の怒鳴り声、子どもの泣き声、大きな物音が聞こえると連絡があり、様子を見ているが、緊急性は無いようにも見える。児童虐待として通報すべきか、しばらく様子を見るべきか。</a:t>
            </a:r>
            <a:endParaRPr lang="en-US" altLang="ja-JP" sz="2800" dirty="0"/>
          </a:p>
          <a:p>
            <a:pPr lvl="0">
              <a:buNone/>
            </a:pPr>
            <a:r>
              <a:rPr lang="ja-JP" altLang="en-US" sz="2800" dirty="0"/>
              <a:t>⑨</a:t>
            </a:r>
            <a:r>
              <a:rPr lang="ja-JP" altLang="ja-JP" sz="2800" dirty="0"/>
              <a:t>近所の方から最近対象者を見かけない、新聞が溜まっていると連絡</a:t>
            </a:r>
            <a:r>
              <a:rPr lang="ja-JP" altLang="ja-JP" sz="2800"/>
              <a:t>があっ</a:t>
            </a:r>
            <a:r>
              <a:rPr lang="ja-JP" altLang="en-US" sz="2800"/>
              <a:t>た。</a:t>
            </a:r>
            <a:r>
              <a:rPr lang="ja-JP" altLang="ja-JP" sz="2800"/>
              <a:t>ドア</a:t>
            </a:r>
            <a:r>
              <a:rPr lang="ja-JP" altLang="ja-JP" sz="2800" dirty="0"/>
              <a:t>や窓ガラスを壊して確認すべきなのか。</a:t>
            </a:r>
          </a:p>
        </p:txBody>
      </p:sp>
    </p:spTree>
    <p:extLst>
      <p:ext uri="{BB962C8B-B14F-4D97-AF65-F5344CB8AC3E}">
        <p14:creationId xmlns:p14="http://schemas.microsoft.com/office/powerpoint/2010/main" val="137672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9397" y="400364"/>
            <a:ext cx="8625205" cy="6045245"/>
          </a:xfrm>
          <a:prstGeom prst="rect">
            <a:avLst/>
          </a:prstGeom>
        </p:spPr>
        <p:txBody>
          <a:bodyPr vert="horz" wrap="square" lIns="0" tIns="12700" rIns="0" bIns="0" rtlCol="0">
            <a:spAutoFit/>
          </a:bodyPr>
          <a:lstStyle/>
          <a:p>
            <a:pPr algn="l"/>
            <a:r>
              <a:rPr lang="ja-JP" altLang="en-US" sz="2800" spc="5">
                <a:solidFill>
                  <a:srgbClr val="FF0000"/>
                </a:solidFill>
              </a:rPr>
              <a:t>３．</a:t>
            </a:r>
            <a:r>
              <a:rPr lang="en-US" altLang="ja-JP" sz="2800" dirty="0">
                <a:solidFill>
                  <a:srgbClr val="FF0000"/>
                </a:solidFill>
              </a:rPr>
              <a:t>『</a:t>
            </a:r>
            <a:r>
              <a:rPr lang="ja-JP" altLang="en-US" sz="2800" u="sng">
                <a:solidFill>
                  <a:srgbClr val="FF0000"/>
                </a:solidFill>
              </a:rPr>
              <a:t>民生委員制度創設</a:t>
            </a:r>
            <a:r>
              <a:rPr lang="en-US" altLang="ja-JP" sz="2800" u="sng" dirty="0">
                <a:solidFill>
                  <a:srgbClr val="FF0000"/>
                </a:solidFill>
              </a:rPr>
              <a:t>100</a:t>
            </a:r>
            <a:r>
              <a:rPr lang="ja-JP" altLang="en-US" sz="2800" u="sng">
                <a:solidFill>
                  <a:srgbClr val="FF0000"/>
                </a:solidFill>
              </a:rPr>
              <a:t>周年活動強化方策</a:t>
            </a:r>
            <a:r>
              <a:rPr lang="en-US" altLang="ja-JP" sz="2800" u="sng" dirty="0">
                <a:solidFill>
                  <a:srgbClr val="FF0000"/>
                </a:solidFill>
              </a:rPr>
              <a:t>〜</a:t>
            </a:r>
            <a:r>
              <a:rPr lang="ja-JP" altLang="en-US" sz="2800" u="sng">
                <a:solidFill>
                  <a:srgbClr val="FF0000"/>
                </a:solidFill>
              </a:rPr>
              <a:t>人々の笑顔、安全、安心のために</a:t>
            </a:r>
            <a:r>
              <a:rPr lang="en-US" altLang="ja-JP" sz="2800" u="sng" dirty="0">
                <a:solidFill>
                  <a:srgbClr val="FF0000"/>
                </a:solidFill>
              </a:rPr>
              <a:t>〜』</a:t>
            </a:r>
            <a:br>
              <a:rPr lang="en-US" altLang="ja-JP" sz="2800" u="sng" dirty="0"/>
            </a:br>
            <a:r>
              <a:rPr lang="ja-JP" altLang="ja-JP" kern="100" dirty="0">
                <a:solidFill>
                  <a:srgbClr val="FF0000"/>
                </a:solidFill>
                <a:effectLst/>
                <a:latin typeface="+mn-ea"/>
                <a:ea typeface="+mn-ea"/>
                <a:cs typeface="Times New Roman" panose="02020603050405020304" pitchFamily="18" charset="0"/>
              </a:rPr>
              <a:t>＜重点１＞地域のつながり、地域の力を高めるために</a:t>
            </a:r>
            <a:br>
              <a:rPr lang="ja-JP" altLang="ja-JP" kern="100" dirty="0">
                <a:solidFill>
                  <a:srgbClr val="FF0000"/>
                </a:solidFill>
                <a:effectLst/>
                <a:latin typeface="+mn-ea"/>
                <a:ea typeface="+mn-ea"/>
                <a:cs typeface="Times New Roman" panose="02020603050405020304" pitchFamily="18" charset="0"/>
              </a:rPr>
            </a:br>
            <a:r>
              <a:rPr lang="ja-JP" altLang="en-US" kern="100" dirty="0">
                <a:effectLst/>
                <a:latin typeface="+mn-ea"/>
                <a:ea typeface="+mn-ea"/>
                <a:cs typeface="Times New Roman" panose="02020603050405020304" pitchFamily="18" charset="0"/>
              </a:rPr>
              <a:t>⑴</a:t>
            </a:r>
            <a:r>
              <a:rPr lang="ja-JP" altLang="ja-JP" kern="100" dirty="0">
                <a:effectLst/>
                <a:latin typeface="+mn-ea"/>
                <a:ea typeface="+mn-ea"/>
                <a:cs typeface="Times New Roman" panose="02020603050405020304" pitchFamily="18" charset="0"/>
              </a:rPr>
              <a:t>自治会・町内会活動と民生委員・児童委員活動との連携強化</a:t>
            </a:r>
            <a:br>
              <a:rPr lang="ja-JP" altLang="ja-JP" kern="100" dirty="0">
                <a:effectLst/>
                <a:latin typeface="+mn-ea"/>
                <a:ea typeface="+mn-ea"/>
                <a:cs typeface="Times New Roman" panose="02020603050405020304" pitchFamily="18" charset="0"/>
              </a:rPr>
            </a:br>
            <a:r>
              <a:rPr lang="en-US" altLang="ja-JP" kern="100" dirty="0">
                <a:effectLst/>
                <a:latin typeface="+mn-ea"/>
                <a:ea typeface="+mn-ea"/>
                <a:cs typeface="Times New Roman" panose="02020603050405020304" pitchFamily="18" charset="0"/>
              </a:rPr>
              <a:t>⑵</a:t>
            </a:r>
            <a:r>
              <a:rPr lang="ja-JP" altLang="ja-JP" kern="100" dirty="0">
                <a:effectLst/>
                <a:latin typeface="+mn-ea"/>
                <a:ea typeface="+mn-ea"/>
                <a:cs typeface="Times New Roman" panose="02020603050405020304" pitchFamily="18" charset="0"/>
              </a:rPr>
              <a:t>「一声運動」「挨拶運動」などを通じたつながりの強化</a:t>
            </a:r>
            <a:br>
              <a:rPr lang="ja-JP" altLang="ja-JP" kern="100" dirty="0">
                <a:effectLst/>
                <a:latin typeface="+mn-ea"/>
                <a:ea typeface="+mn-ea"/>
                <a:cs typeface="Times New Roman" panose="02020603050405020304" pitchFamily="18" charset="0"/>
              </a:rPr>
            </a:br>
            <a:r>
              <a:rPr lang="en-US" altLang="ja-JP" kern="100" dirty="0">
                <a:effectLst/>
                <a:latin typeface="+mn-ea"/>
                <a:ea typeface="+mn-ea"/>
                <a:cs typeface="Times New Roman" panose="02020603050405020304" pitchFamily="18" charset="0"/>
              </a:rPr>
              <a:t>⑶</a:t>
            </a:r>
            <a:r>
              <a:rPr lang="ja-JP" altLang="ja-JP" kern="100" dirty="0">
                <a:effectLst/>
                <a:latin typeface="+mn-ea"/>
                <a:ea typeface="+mn-ea"/>
                <a:cs typeface="Times New Roman" panose="02020603050405020304" pitchFamily="18" charset="0"/>
              </a:rPr>
              <a:t>住民同士が支え合える仕組みづくりへの協力</a:t>
            </a:r>
            <a:br>
              <a:rPr lang="ja-JP" altLang="ja-JP" kern="100" dirty="0">
                <a:effectLst/>
                <a:latin typeface="+mn-ea"/>
                <a:ea typeface="+mn-ea"/>
                <a:cs typeface="Times New Roman" panose="02020603050405020304" pitchFamily="18" charset="0"/>
              </a:rPr>
            </a:br>
            <a:r>
              <a:rPr lang="ja-JP" altLang="en-US" kern="100" dirty="0">
                <a:effectLst/>
                <a:latin typeface="+mn-ea"/>
                <a:ea typeface="+mn-ea"/>
                <a:cs typeface="Times New Roman" panose="02020603050405020304" pitchFamily="18" charset="0"/>
              </a:rPr>
              <a:t>⑷</a:t>
            </a:r>
            <a:r>
              <a:rPr lang="ja-JP" altLang="ja-JP" kern="100" dirty="0">
                <a:effectLst/>
                <a:latin typeface="+mn-ea"/>
                <a:ea typeface="+mn-ea"/>
                <a:cs typeface="Times New Roman" panose="02020603050405020304" pitchFamily="18" charset="0"/>
              </a:rPr>
              <a:t>子育てを応援する地域づくりの推進</a:t>
            </a:r>
            <a:br>
              <a:rPr lang="ja-JP" altLang="ja-JP" kern="100" dirty="0">
                <a:effectLst/>
                <a:latin typeface="+mn-ea"/>
                <a:ea typeface="+mn-ea"/>
                <a:cs typeface="Times New Roman" panose="02020603050405020304" pitchFamily="18" charset="0"/>
              </a:rPr>
            </a:br>
            <a:br>
              <a:rPr lang="en-US" altLang="ja-JP" kern="100" dirty="0">
                <a:effectLst/>
                <a:latin typeface="+mn-ea"/>
                <a:ea typeface="+mn-ea"/>
                <a:cs typeface="Times New Roman" panose="02020603050405020304" pitchFamily="18" charset="0"/>
              </a:rPr>
            </a:br>
            <a:r>
              <a:rPr lang="ja-JP" altLang="ja-JP" kern="100" dirty="0">
                <a:solidFill>
                  <a:srgbClr val="FF0000"/>
                </a:solidFill>
                <a:effectLst/>
                <a:latin typeface="+mn-ea"/>
                <a:ea typeface="+mn-ea"/>
                <a:cs typeface="Times New Roman" panose="02020603050405020304" pitchFamily="18" charset="0"/>
              </a:rPr>
              <a:t>＜重点２＞さまざまな課題を抱えた人びとを支えるために</a:t>
            </a:r>
            <a:br>
              <a:rPr lang="ja-JP" altLang="ja-JP" kern="100" dirty="0">
                <a:solidFill>
                  <a:srgbClr val="FF0000"/>
                </a:solidFill>
                <a:effectLst/>
                <a:latin typeface="+mn-ea"/>
                <a:ea typeface="+mn-ea"/>
                <a:cs typeface="Times New Roman" panose="02020603050405020304" pitchFamily="18" charset="0"/>
              </a:rPr>
            </a:br>
            <a:r>
              <a:rPr lang="ja-JP" altLang="en-US" kern="100" dirty="0">
                <a:effectLst/>
                <a:latin typeface="+mn-ea"/>
                <a:ea typeface="+mn-ea"/>
                <a:cs typeface="Times New Roman" panose="02020603050405020304" pitchFamily="18" charset="0"/>
              </a:rPr>
              <a:t>⑴</a:t>
            </a:r>
            <a:r>
              <a:rPr lang="ja-JP" altLang="ja-JP" kern="100" dirty="0">
                <a:effectLst/>
                <a:latin typeface="+mn-ea"/>
                <a:ea typeface="+mn-ea"/>
                <a:cs typeface="Times New Roman" panose="02020603050405020304" pitchFamily="18" charset="0"/>
              </a:rPr>
              <a:t>積極的な訪問活動を通じた住民との関係づくりの推進</a:t>
            </a:r>
            <a:br>
              <a:rPr lang="ja-JP" altLang="ja-JP" kern="100" dirty="0">
                <a:effectLst/>
                <a:latin typeface="+mn-ea"/>
                <a:ea typeface="+mn-ea"/>
                <a:cs typeface="Times New Roman" panose="02020603050405020304" pitchFamily="18" charset="0"/>
              </a:rPr>
            </a:br>
            <a:r>
              <a:rPr lang="en-US" altLang="ja-JP" kern="100" dirty="0">
                <a:effectLst/>
                <a:latin typeface="+mn-ea"/>
                <a:ea typeface="+mn-ea"/>
                <a:cs typeface="Times New Roman" panose="02020603050405020304" pitchFamily="18" charset="0"/>
              </a:rPr>
              <a:t>⑵</a:t>
            </a:r>
            <a:r>
              <a:rPr lang="ja-JP" altLang="en-US" kern="100" dirty="0">
                <a:effectLst/>
                <a:latin typeface="+mn-ea"/>
                <a:ea typeface="+mn-ea"/>
                <a:cs typeface="Times New Roman" panose="02020603050405020304" pitchFamily="18" charset="0"/>
              </a:rPr>
              <a:t>出張相談会等を通じて</a:t>
            </a:r>
            <a:br>
              <a:rPr lang="ja-JP" altLang="ja-JP" kern="100" dirty="0">
                <a:effectLst/>
                <a:latin typeface="+mn-ea"/>
                <a:ea typeface="+mn-ea"/>
                <a:cs typeface="Times New Roman" panose="02020603050405020304" pitchFamily="18" charset="0"/>
              </a:rPr>
            </a:br>
            <a:r>
              <a:rPr lang="ja-JP" altLang="en-US" kern="100" dirty="0">
                <a:effectLst/>
                <a:latin typeface="+mn-ea"/>
                <a:ea typeface="+mn-ea"/>
                <a:cs typeface="Times New Roman" panose="02020603050405020304" pitchFamily="18" charset="0"/>
              </a:rPr>
              <a:t>⑶</a:t>
            </a:r>
            <a:r>
              <a:rPr lang="ja-JP" altLang="ja-JP" kern="100" dirty="0">
                <a:effectLst/>
                <a:latin typeface="+mn-ea"/>
                <a:ea typeface="+mn-ea"/>
                <a:cs typeface="Times New Roman" panose="02020603050405020304" pitchFamily="18" charset="0"/>
              </a:rPr>
              <a:t>住民の代弁者としての意見具申、提言活動の強化</a:t>
            </a:r>
            <a:br>
              <a:rPr lang="ja-JP" altLang="ja-JP" kern="100" dirty="0">
                <a:effectLst/>
                <a:latin typeface="+mn-ea"/>
                <a:ea typeface="+mn-ea"/>
                <a:cs typeface="Times New Roman" panose="02020603050405020304" pitchFamily="18" charset="0"/>
              </a:rPr>
            </a:br>
            <a:r>
              <a:rPr lang="ja-JP" altLang="en-US" kern="100" dirty="0">
                <a:effectLst/>
                <a:latin typeface="+mn-ea"/>
                <a:ea typeface="+mn-ea"/>
                <a:cs typeface="Times New Roman" panose="02020603050405020304" pitchFamily="18" charset="0"/>
              </a:rPr>
              <a:t>⑷</a:t>
            </a:r>
            <a:r>
              <a:rPr lang="ja-JP" altLang="ja-JP" kern="100" dirty="0">
                <a:effectLst/>
                <a:latin typeface="+mn-ea"/>
                <a:ea typeface="+mn-ea"/>
                <a:cs typeface="Times New Roman" panose="02020603050405020304" pitchFamily="18" charset="0"/>
              </a:rPr>
              <a:t>社会福祉協議会との一層の連携・協働</a:t>
            </a:r>
            <a:br>
              <a:rPr lang="ja-JP" altLang="ja-JP" kern="100" dirty="0">
                <a:effectLst/>
                <a:latin typeface="+mn-ea"/>
                <a:ea typeface="+mn-ea"/>
                <a:cs typeface="Times New Roman" panose="02020603050405020304" pitchFamily="18" charset="0"/>
              </a:rPr>
            </a:br>
            <a:r>
              <a:rPr lang="ja-JP" altLang="en-US" kern="100" dirty="0">
                <a:effectLst/>
                <a:latin typeface="+mn-ea"/>
                <a:ea typeface="+mn-ea"/>
                <a:cs typeface="Times New Roman" panose="02020603050405020304" pitchFamily="18" charset="0"/>
              </a:rPr>
              <a:t>⑸</a:t>
            </a:r>
            <a:r>
              <a:rPr lang="ja-JP" altLang="ja-JP" kern="100" dirty="0">
                <a:effectLst/>
                <a:latin typeface="+mn-ea"/>
                <a:ea typeface="+mn-ea"/>
                <a:cs typeface="Times New Roman" panose="02020603050405020304" pitchFamily="18" charset="0"/>
              </a:rPr>
              <a:t>社会福祉法人・福祉施設との積極的連携</a:t>
            </a:r>
            <a:br>
              <a:rPr lang="ja-JP" altLang="ja-JP" kern="100" dirty="0">
                <a:effectLst/>
                <a:latin typeface="+mn-ea"/>
                <a:ea typeface="+mn-ea"/>
                <a:cs typeface="Times New Roman" panose="02020603050405020304" pitchFamily="18" charset="0"/>
              </a:rPr>
            </a:br>
            <a:r>
              <a:rPr lang="ja-JP" altLang="en-US" kern="100" dirty="0">
                <a:latin typeface="+mn-ea"/>
                <a:ea typeface="+mn-ea"/>
                <a:cs typeface="Times New Roman" panose="02020603050405020304" pitchFamily="18" charset="0"/>
              </a:rPr>
              <a:t>⑹</a:t>
            </a:r>
            <a:r>
              <a:rPr lang="ja-JP" altLang="ja-JP" kern="100" dirty="0">
                <a:effectLst/>
                <a:latin typeface="+mn-ea"/>
                <a:ea typeface="+mn-ea"/>
                <a:cs typeface="Times New Roman" panose="02020603050405020304" pitchFamily="18" charset="0"/>
              </a:rPr>
              <a:t>共同募金への協力と民児協活動での活用</a:t>
            </a:r>
            <a:br>
              <a:rPr lang="ja-JP" altLang="ja-JP" kern="100" dirty="0">
                <a:effectLst/>
                <a:latin typeface="+mn-ea"/>
                <a:ea typeface="+mn-ea"/>
                <a:cs typeface="Times New Roman" panose="02020603050405020304" pitchFamily="18" charset="0"/>
              </a:rPr>
            </a:br>
            <a:endParaRPr u="sng" dirty="0">
              <a:latin typeface="+mn-ea"/>
              <a:ea typeface="+mn-ea"/>
            </a:endParaRPr>
          </a:p>
        </p:txBody>
      </p:sp>
      <p:sp>
        <p:nvSpPr>
          <p:cNvPr id="5" name="スライド番号プレースホルダー 4">
            <a:extLst>
              <a:ext uri="{FF2B5EF4-FFF2-40B4-BE49-F238E27FC236}">
                <a16:creationId xmlns:a16="http://schemas.microsoft.com/office/drawing/2014/main" id="{F47F1A0A-5E11-4A91-8D75-71CEC21875C2}"/>
              </a:ext>
            </a:extLst>
          </p:cNvPr>
          <p:cNvSpPr>
            <a:spLocks noGrp="1"/>
          </p:cNvSpPr>
          <p:nvPr>
            <p:ph type="sldNum" sz="quarter" idx="12"/>
          </p:nvPr>
        </p:nvSpPr>
        <p:spPr>
          <a:xfrm>
            <a:off x="6583680" y="6377940"/>
            <a:ext cx="2103120" cy="276999"/>
          </a:xfrm>
          <a:prstGeom prst="rect">
            <a:avLst/>
          </a:prstGeom>
        </p:spPr>
        <p:txBody>
          <a:bodyPr wrap="square" lIns="0" tIns="0" rIns="0" bIns="0">
            <a:spAutoFit/>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6F15528-21DE-4FAA-801E-634DDDAF4B2B}" type="slidenum">
              <a:rPr lang="en-US" altLang="ja-JP" smtClean="0"/>
              <a:pPr/>
              <a:t>23</a:t>
            </a:fld>
            <a:endParaRPr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6540" y="186435"/>
            <a:ext cx="8658860" cy="5922134"/>
          </a:xfrm>
          <a:prstGeom prst="rect">
            <a:avLst/>
          </a:prstGeom>
        </p:spPr>
        <p:txBody>
          <a:bodyPr vert="horz" wrap="square" lIns="0" tIns="12700" rIns="0" bIns="0" rtlCol="0">
            <a:spAutoFit/>
          </a:bodyPr>
          <a:lstStyle/>
          <a:p>
            <a:pPr algn="just"/>
            <a:r>
              <a:rPr lang="ja-JP" altLang="ja-JP" sz="1800" kern="100" dirty="0">
                <a:effectLst/>
                <a:latin typeface="游明朝" panose="02020400000000000000" pitchFamily="18" charset="-128"/>
                <a:ea typeface="ＭＳ 明朝" panose="02020609040205080304" pitchFamily="49" charset="-128"/>
                <a:cs typeface="Times New Roman" panose="02020603050405020304" pitchFamily="18" charset="0"/>
              </a:rPr>
              <a:t>＜</a:t>
            </a:r>
            <a:r>
              <a:rPr lang="ja-JP" altLang="ja-JP" sz="2400" kern="100" dirty="0">
                <a:effectLst/>
                <a:latin typeface="+mn-ea"/>
                <a:cs typeface="Times New Roman" panose="02020603050405020304" pitchFamily="18" charset="0"/>
              </a:rPr>
              <a:t>重点３＞民生委員･児童委員制度を守り、発展させていくために</a:t>
            </a:r>
            <a:endParaRPr lang="en-US" altLang="ja-JP" sz="2400" kern="100" dirty="0">
              <a:effectLst/>
              <a:latin typeface="+mn-ea"/>
              <a:cs typeface="Times New Roman" panose="02020603050405020304" pitchFamily="18" charset="0"/>
            </a:endParaRPr>
          </a:p>
          <a:p>
            <a:pPr algn="just"/>
            <a:r>
              <a:rPr lang="ja-JP" altLang="en-US" sz="2400" kern="100">
                <a:solidFill>
                  <a:srgbClr val="FF0000"/>
                </a:solidFill>
                <a:effectLst/>
                <a:latin typeface="+mn-ea"/>
                <a:cs typeface="Times New Roman" panose="02020603050405020304" pitchFamily="18" charset="0"/>
              </a:rPr>
              <a:t>⑴</a:t>
            </a:r>
            <a:r>
              <a:rPr lang="ja-JP" altLang="ja-JP" sz="2400" kern="100">
                <a:solidFill>
                  <a:srgbClr val="FF0000"/>
                </a:solidFill>
                <a:effectLst/>
                <a:latin typeface="+mn-ea"/>
                <a:cs typeface="Times New Roman" panose="02020603050405020304" pitchFamily="18" charset="0"/>
              </a:rPr>
              <a:t>単位</a:t>
            </a:r>
            <a:r>
              <a:rPr lang="ja-JP" altLang="ja-JP" sz="2400" kern="100" dirty="0">
                <a:solidFill>
                  <a:srgbClr val="FF0000"/>
                </a:solidFill>
                <a:effectLst/>
                <a:latin typeface="+mn-ea"/>
                <a:cs typeface="Times New Roman" panose="02020603050405020304" pitchFamily="18" charset="0"/>
              </a:rPr>
              <a:t>民児協の機能強化による民生委員･児童委員への支援</a:t>
            </a:r>
          </a:p>
          <a:p>
            <a:pPr marL="342900" lvl="0" indent="-342900" algn="just">
              <a:buFont typeface="+mj-ea"/>
              <a:buAutoNum type="circleNumDbPlain"/>
            </a:pPr>
            <a:r>
              <a:rPr lang="ja-JP" altLang="ja-JP" sz="2400" kern="100" dirty="0">
                <a:solidFill>
                  <a:srgbClr val="FF0000"/>
                </a:solidFill>
                <a:effectLst/>
                <a:latin typeface="+mn-ea"/>
                <a:cs typeface="Times New Roman" panose="02020603050405020304" pitchFamily="18" charset="0"/>
              </a:rPr>
              <a:t>財政基盤および事務局機能の確認</a:t>
            </a:r>
          </a:p>
          <a:p>
            <a:pPr marL="342900" lvl="0" indent="-342900" algn="just">
              <a:buFont typeface="+mj-ea"/>
              <a:buAutoNum type="circleNumDbPlain"/>
            </a:pPr>
            <a:r>
              <a:rPr lang="ja-JP" altLang="ja-JP" sz="2400" kern="100">
                <a:solidFill>
                  <a:srgbClr val="FF0000"/>
                </a:solidFill>
                <a:effectLst/>
                <a:latin typeface="+mn-ea"/>
                <a:cs typeface="Times New Roman" panose="02020603050405020304" pitchFamily="18" charset="0"/>
              </a:rPr>
              <a:t>民生委員</a:t>
            </a:r>
            <a:r>
              <a:rPr lang="ja-JP" altLang="ja-JP" sz="2400" kern="100" dirty="0">
                <a:solidFill>
                  <a:srgbClr val="FF0000"/>
                </a:solidFill>
                <a:effectLst/>
                <a:latin typeface="+mn-ea"/>
                <a:cs typeface="Times New Roman" panose="02020603050405020304" pitchFamily="18" charset="0"/>
              </a:rPr>
              <a:t>・児童委員からの相談に対する専門的助言体制等の整備</a:t>
            </a:r>
          </a:p>
          <a:p>
            <a:pPr algn="just"/>
            <a:r>
              <a:rPr lang="ja-JP" altLang="ja-JP" sz="2400" kern="100" dirty="0">
                <a:solidFill>
                  <a:srgbClr val="FF0000"/>
                </a:solidFill>
                <a:effectLst/>
                <a:latin typeface="+mn-ea"/>
                <a:cs typeface="Times New Roman" panose="02020603050405020304" pitchFamily="18" charset="0"/>
              </a:rPr>
              <a:t>③定例会の充実</a:t>
            </a:r>
            <a:endParaRPr lang="en-US" altLang="ja-JP" sz="2400" kern="100" dirty="0">
              <a:solidFill>
                <a:srgbClr val="FF0000"/>
              </a:solidFill>
              <a:effectLst/>
              <a:latin typeface="+mn-ea"/>
              <a:cs typeface="Times New Roman" panose="02020603050405020304" pitchFamily="18" charset="0"/>
            </a:endParaRPr>
          </a:p>
          <a:p>
            <a:pPr algn="just"/>
            <a:endParaRPr lang="ja-JP" altLang="ja-JP" sz="2400" kern="100" dirty="0">
              <a:effectLst/>
              <a:latin typeface="+mn-ea"/>
              <a:cs typeface="Times New Roman" panose="02020603050405020304" pitchFamily="18" charset="0"/>
            </a:endParaRPr>
          </a:p>
          <a:p>
            <a:pPr marL="342900" indent="-342900" algn="just">
              <a:buFont typeface="ＭＳ Ｐゴシック" panose="020B0600070205080204" pitchFamily="50" charset="-128"/>
              <a:buChar char="○"/>
            </a:pPr>
            <a:r>
              <a:rPr lang="ja-JP" altLang="ja-JP" sz="2400" kern="100" dirty="0">
                <a:effectLst/>
                <a:latin typeface="+mn-ea"/>
                <a:cs typeface="Times New Roman" panose="02020603050405020304" pitchFamily="18" charset="0"/>
              </a:rPr>
              <a:t>定例会は、委員間の情報の共有や活動方針の確認、合意形成、さらには研修の場としてなど民児協運営にとって重要な意味を有しています。この定例会をより有意義なものとするよう、報告事項に関する時間を限定し、委員間での協議に充てる時間を増やすことで、事例検討などを積極的に行ないましょう。</a:t>
            </a:r>
            <a:endParaRPr lang="en-US" altLang="ja-JP" sz="2400" kern="100" dirty="0">
              <a:effectLst/>
              <a:latin typeface="+mn-ea"/>
              <a:cs typeface="Times New Roman" panose="02020603050405020304" pitchFamily="18" charset="0"/>
            </a:endParaRPr>
          </a:p>
          <a:p>
            <a:pPr marL="342900" indent="-342900" algn="just">
              <a:buFont typeface="ＭＳ Ｐゴシック" panose="020B0600070205080204" pitchFamily="50" charset="-128"/>
              <a:buChar char="○"/>
            </a:pPr>
            <a:r>
              <a:rPr lang="ja-JP" altLang="ja-JP" sz="2400" kern="100" dirty="0">
                <a:effectLst/>
                <a:latin typeface="+mn-ea"/>
                <a:cs typeface="Times New Roman" panose="02020603050405020304" pitchFamily="18" charset="0"/>
              </a:rPr>
              <a:t>定例会は、（会議としての）「民生委員協議会」であると同時に「児童委員協議会」でもあります。主任児童委員からの報告の月例化や地域の子どもたちをめぐる課題についての情報共有等、児童委員活動に関する協議を必須化しましょう。</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24</a:t>
            </a:fld>
            <a:endParaRPr lang="ja-JP" altLang="en-US" dirty="0">
              <a:solidFill>
                <a:schemeClr val="tx1"/>
              </a:solidFill>
            </a:endParaRPr>
          </a:p>
        </p:txBody>
      </p:sp>
    </p:spTree>
    <p:extLst>
      <p:ext uri="{BB962C8B-B14F-4D97-AF65-F5344CB8AC3E}">
        <p14:creationId xmlns:p14="http://schemas.microsoft.com/office/powerpoint/2010/main" val="175161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2570" y="609600"/>
            <a:ext cx="8658860" cy="5183470"/>
          </a:xfrm>
          <a:prstGeom prst="rect">
            <a:avLst/>
          </a:prstGeom>
        </p:spPr>
        <p:txBody>
          <a:bodyPr vert="horz" wrap="square" lIns="0" tIns="12700" rIns="0" bIns="0" rtlCol="0">
            <a:spAutoFit/>
          </a:bodyPr>
          <a:lstStyle/>
          <a:p>
            <a:pPr algn="just"/>
            <a:r>
              <a:rPr lang="ja-JP" altLang="ja-JP" sz="2400" kern="100">
                <a:effectLst/>
                <a:latin typeface="+mn-ea"/>
                <a:cs typeface="Times New Roman" panose="02020603050405020304" pitchFamily="18" charset="0"/>
              </a:rPr>
              <a:t>★取り組みに向けて</a:t>
            </a:r>
          </a:p>
          <a:p>
            <a:pPr algn="just"/>
            <a:r>
              <a:rPr lang="ja-JP" altLang="ja-JP" sz="2400" kern="100">
                <a:effectLst/>
                <a:latin typeface="+mn-ea"/>
                <a:cs typeface="Times New Roman" panose="02020603050405020304" pitchFamily="18" charset="0"/>
              </a:rPr>
              <a:t>◯　定例会に関してよく指摘されている課題として、行政や社協からの報告や説明が多く、委員同士での協議に充てる時間が限られるということがあります。その改善のためには、報告に関する時間を限定する、また、重要性が高いもの以外は書面にまとめて提示してもらう、といった方法を取り入れることも有効です。</a:t>
            </a:r>
          </a:p>
          <a:p>
            <a:pPr algn="just"/>
            <a:r>
              <a:rPr lang="ja-JP" altLang="ja-JP" sz="2400" kern="100">
                <a:effectLst/>
                <a:latin typeface="+mn-ea"/>
                <a:cs typeface="Times New Roman" panose="02020603050405020304" pitchFamily="18" charset="0"/>
              </a:rPr>
              <a:t>◯　単位民児協に属するすべての委員の主体的、積極的な参加を得るため、定例会の司会や活動事例発表を各委員が輪番で担当する、また新任委員が発言しやすいよう座席を司会に近い位置とする、といった運営上の工夫も考えられます。</a:t>
            </a:r>
          </a:p>
          <a:p>
            <a:pPr algn="just"/>
            <a:r>
              <a:rPr lang="ja-JP" altLang="ja-JP" sz="2400" kern="100">
                <a:effectLst/>
                <a:latin typeface="+mn-ea"/>
                <a:cs typeface="Times New Roman" panose="02020603050405020304" pitchFamily="18" charset="0"/>
              </a:rPr>
              <a:t>◯　定例会には、行政や社協の関係者が参加することも多いですが、委員のみでの協議時間を確保することは、率直な意見交換や委員同士の関係づくりに有意義です。定例会を</a:t>
            </a:r>
            <a:r>
              <a:rPr lang="en-US" altLang="ja-JP" sz="2400" kern="100" dirty="0">
                <a:effectLst/>
                <a:latin typeface="+mn-ea"/>
                <a:cs typeface="Times New Roman" panose="02020603050405020304" pitchFamily="18" charset="0"/>
              </a:rPr>
              <a:t> 2</a:t>
            </a:r>
            <a:r>
              <a:rPr lang="ja-JP" altLang="ja-JP" sz="2400" kern="100">
                <a:effectLst/>
                <a:latin typeface="+mn-ea"/>
                <a:cs typeface="Times New Roman" panose="02020603050405020304" pitchFamily="18" charset="0"/>
              </a:rPr>
              <a:t>部構成として、後半は委員のみでの会議とする方法も考えられます。</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25</a:t>
            </a:fld>
            <a:endParaRPr lang="ja-JP" altLang="en-US"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208394"/>
            <a:ext cx="8839200" cy="6306706"/>
          </a:xfrm>
          <a:prstGeom prst="rect">
            <a:avLst/>
          </a:prstGeom>
        </p:spPr>
        <p:txBody>
          <a:bodyPr vert="horz" wrap="square" lIns="0" tIns="12700" rIns="0" bIns="0" rtlCol="0">
            <a:spAutoFit/>
          </a:bodyPr>
          <a:lstStyle/>
          <a:p>
            <a:pPr algn="just"/>
            <a:r>
              <a:rPr lang="ja-JP" altLang="ja-JP" sz="2400" kern="100">
                <a:solidFill>
                  <a:srgbClr val="FF0000"/>
                </a:solidFill>
                <a:effectLst/>
                <a:latin typeface="+mn-ea"/>
                <a:cs typeface="Times New Roman" panose="02020603050405020304" pitchFamily="18" charset="0"/>
              </a:rPr>
              <a:t>④全員参加と役割分担による運営</a:t>
            </a:r>
          </a:p>
          <a:p>
            <a:pPr algn="just"/>
            <a:r>
              <a:rPr lang="ja-JP" altLang="ja-JP" sz="2400" kern="100">
                <a:effectLst/>
                <a:latin typeface="+mn-ea"/>
                <a:cs typeface="Times New Roman" panose="02020603050405020304" pitchFamily="18" charset="0"/>
              </a:rPr>
              <a:t>参加と役割分担による運営すべての民生委員･児童委員が経験年数にかかわらず、対等な立場で主体的、積極的に民児協運営に参加し、委員相互の連携や支え合いが可能となるよう、それぞれの個性や経験を踏まえた役割分担のもとでの民児協運営を進めましょう。</a:t>
            </a:r>
          </a:p>
          <a:p>
            <a:pPr algn="just"/>
            <a:r>
              <a:rPr lang="en-US" altLang="ja-JP" sz="2400" kern="100" dirty="0">
                <a:effectLst/>
                <a:latin typeface="+mn-ea"/>
                <a:cs typeface="Times New Roman" panose="02020603050405020304" pitchFamily="18" charset="0"/>
              </a:rPr>
              <a:t> </a:t>
            </a:r>
            <a:endParaRPr lang="ja-JP" altLang="ja-JP" sz="2400" kern="100">
              <a:effectLst/>
              <a:latin typeface="+mn-ea"/>
              <a:cs typeface="Times New Roman" panose="02020603050405020304" pitchFamily="18" charset="0"/>
            </a:endParaRPr>
          </a:p>
          <a:p>
            <a:pPr algn="just"/>
            <a:r>
              <a:rPr lang="ja-JP" altLang="en-US" sz="2400" kern="100">
                <a:effectLst/>
                <a:latin typeface="+mn-ea"/>
                <a:cs typeface="Times New Roman" panose="02020603050405020304" pitchFamily="18" charset="0"/>
              </a:rPr>
              <a:t>★</a:t>
            </a:r>
            <a:r>
              <a:rPr lang="ja-JP" altLang="ja-JP" sz="2400" kern="100">
                <a:effectLst/>
                <a:latin typeface="+mn-ea"/>
                <a:cs typeface="Times New Roman" panose="02020603050405020304" pitchFamily="18" charset="0"/>
              </a:rPr>
              <a:t>取り組みに向けて</a:t>
            </a:r>
          </a:p>
          <a:p>
            <a:pPr algn="just"/>
            <a:r>
              <a:rPr lang="ja-JP" altLang="ja-JP" sz="2400" kern="100">
                <a:solidFill>
                  <a:srgbClr val="FF0000"/>
                </a:solidFill>
                <a:effectLst/>
                <a:latin typeface="+mn-ea"/>
                <a:cs typeface="Times New Roman" panose="02020603050405020304" pitchFamily="18" charset="0"/>
              </a:rPr>
              <a:t>◯　民児協は「垂直型」の組織（上意下達型の組織）ではなく、会長等を含め、すべての委員が対等な立場で活動に参加する「水平型」の組織</a:t>
            </a:r>
            <a:r>
              <a:rPr lang="ja-JP" altLang="ja-JP" sz="2400" kern="100">
                <a:effectLst/>
                <a:latin typeface="+mn-ea"/>
                <a:cs typeface="Times New Roman" panose="02020603050405020304" pitchFamily="18" charset="0"/>
              </a:rPr>
              <a:t>であることを意識し、お互いを尊重し、自由に発言できる民児協運営を意識しましょう。</a:t>
            </a:r>
          </a:p>
          <a:p>
            <a:pPr algn="just"/>
            <a:r>
              <a:rPr lang="ja-JP" altLang="ja-JP" sz="2400" kern="100">
                <a:effectLst/>
                <a:latin typeface="+mn-ea"/>
                <a:cs typeface="Times New Roman" panose="02020603050405020304" pitchFamily="18" charset="0"/>
              </a:rPr>
              <a:t>◯　主任児童委員が民児協内で孤立することなく、積極的に、意欲をもって活動できるよう、区域担当委員との連携のあり方や具体的役割等を考えることが大切です。</a:t>
            </a:r>
          </a:p>
          <a:p>
            <a:pPr algn="just"/>
            <a:r>
              <a:rPr lang="ja-JP" altLang="ja-JP" sz="2400" kern="100">
                <a:effectLst/>
                <a:latin typeface="+mn-ea"/>
                <a:cs typeface="Times New Roman" panose="02020603050405020304" pitchFamily="18" charset="0"/>
              </a:rPr>
              <a:t>◯　部会や委員会を設け、それぞれに目標やテーマを設定して活動を進めることも効果的です。既存の部会・委員会で見直すべきものはないか考えてみましょう。</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26</a:t>
            </a:fld>
            <a:endParaRPr lang="ja-JP" altLang="en-US" dirty="0">
              <a:solidFill>
                <a:schemeClr val="tx1"/>
              </a:solidFill>
            </a:endParaRPr>
          </a:p>
        </p:txBody>
      </p:sp>
    </p:spTree>
    <p:extLst>
      <p:ext uri="{BB962C8B-B14F-4D97-AF65-F5344CB8AC3E}">
        <p14:creationId xmlns:p14="http://schemas.microsoft.com/office/powerpoint/2010/main" val="2405292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208394"/>
            <a:ext cx="8839200" cy="6291466"/>
          </a:xfrm>
          <a:prstGeom prst="rect">
            <a:avLst/>
          </a:prstGeom>
        </p:spPr>
        <p:txBody>
          <a:bodyPr vert="horz" wrap="square" lIns="0" tIns="12700" rIns="0" bIns="0" rtlCol="0">
            <a:spAutoFit/>
          </a:bodyPr>
          <a:lstStyle/>
          <a:p>
            <a:pPr algn="just"/>
            <a:r>
              <a:rPr lang="ja-JP" altLang="ja-JP" sz="2400" kern="100" dirty="0">
                <a:solidFill>
                  <a:srgbClr val="FF0000"/>
                </a:solidFill>
                <a:effectLst/>
                <a:latin typeface="+mn-ea"/>
                <a:cs typeface="Times New Roman" panose="02020603050405020304" pitchFamily="18" charset="0"/>
              </a:rPr>
              <a:t>⑤複数委員によるチーム活動、班活動の積極的導入</a:t>
            </a:r>
          </a:p>
          <a:p>
            <a:pPr marL="342900" lvl="0" indent="-342900" algn="just">
              <a:buFont typeface="ＭＳ Ｐゴシック" panose="020B0600070205080204" pitchFamily="50" charset="-128"/>
              <a:buChar char="○"/>
            </a:pPr>
            <a:r>
              <a:rPr lang="ja-JP" altLang="ja-JP" sz="2400" kern="100" dirty="0">
                <a:effectLst/>
                <a:latin typeface="+mn-ea"/>
                <a:cs typeface="Times New Roman" panose="02020603050405020304" pitchFamily="18" charset="0"/>
              </a:rPr>
              <a:t>民生委員･児童委員は、原則</a:t>
            </a:r>
            <a:r>
              <a:rPr lang="en-US" altLang="ja-JP" sz="2400" kern="100" dirty="0">
                <a:effectLst/>
                <a:latin typeface="+mn-ea"/>
                <a:cs typeface="Times New Roman" panose="02020603050405020304" pitchFamily="18" charset="0"/>
              </a:rPr>
              <a:t>1</a:t>
            </a:r>
            <a:r>
              <a:rPr lang="ja-JP" altLang="ja-JP" sz="2400" kern="100" dirty="0">
                <a:effectLst/>
                <a:latin typeface="+mn-ea"/>
                <a:cs typeface="Times New Roman" panose="02020603050405020304" pitchFamily="18" charset="0"/>
              </a:rPr>
              <a:t>人で</a:t>
            </a:r>
            <a:r>
              <a:rPr lang="en-US" altLang="ja-JP" sz="2400" kern="100" dirty="0">
                <a:effectLst/>
                <a:latin typeface="+mn-ea"/>
                <a:cs typeface="Times New Roman" panose="02020603050405020304" pitchFamily="18" charset="0"/>
              </a:rPr>
              <a:t>1</a:t>
            </a:r>
            <a:r>
              <a:rPr lang="ja-JP" altLang="ja-JP" sz="2400" kern="100" dirty="0">
                <a:effectLst/>
                <a:latin typeface="+mn-ea"/>
                <a:cs typeface="Times New Roman" panose="02020603050405020304" pitchFamily="18" charset="0"/>
              </a:rPr>
              <a:t>地域を担当していますが、地域の</a:t>
            </a:r>
            <a:r>
              <a:rPr lang="ja-JP" altLang="en-US" sz="2400" kern="100" dirty="0">
                <a:effectLst/>
                <a:latin typeface="+mn-ea"/>
                <a:cs typeface="Times New Roman" panose="02020603050405020304" pitchFamily="18" charset="0"/>
              </a:rPr>
              <a:t>実情、</a:t>
            </a:r>
            <a:r>
              <a:rPr lang="ja-JP" altLang="ja-JP" sz="2400" kern="100" dirty="0">
                <a:effectLst/>
                <a:latin typeface="+mn-ea"/>
                <a:cs typeface="Times New Roman" panose="02020603050405020304" pitchFamily="18" charset="0"/>
              </a:rPr>
              <a:t>委員それぞれの置かれた状況を踏まえつつ、</a:t>
            </a:r>
            <a:r>
              <a:rPr lang="ja-JP" altLang="ja-JP" sz="2400" kern="100" dirty="0">
                <a:solidFill>
                  <a:srgbClr val="FF0000"/>
                </a:solidFill>
                <a:effectLst/>
                <a:latin typeface="+mn-ea"/>
                <a:cs typeface="Times New Roman" panose="02020603050405020304" pitchFamily="18" charset="0"/>
              </a:rPr>
              <a:t>今後は複数の委員によるチーム活動、班活動を積極的に導入することで、委員の孤立防止、また負担軽減のために民児協として支援していく体制を強化して</a:t>
            </a:r>
            <a:r>
              <a:rPr lang="ja-JP" altLang="ja-JP" sz="2400" kern="100">
                <a:solidFill>
                  <a:srgbClr val="FF0000"/>
                </a:solidFill>
                <a:effectLst/>
                <a:latin typeface="+mn-ea"/>
                <a:cs typeface="Times New Roman" panose="02020603050405020304" pitchFamily="18" charset="0"/>
              </a:rPr>
              <a:t>いきましょう。</a:t>
            </a:r>
            <a:endParaRPr lang="en-US" altLang="ja-JP" sz="2400" kern="100" dirty="0">
              <a:solidFill>
                <a:srgbClr val="FF0000"/>
              </a:solidFill>
              <a:effectLst/>
              <a:latin typeface="+mn-ea"/>
              <a:cs typeface="Times New Roman" panose="02020603050405020304" pitchFamily="18" charset="0"/>
            </a:endParaRPr>
          </a:p>
          <a:p>
            <a:pPr lvl="0" algn="just"/>
            <a:endParaRPr lang="en-US" altLang="ja-JP" sz="2400" kern="100" dirty="0">
              <a:effectLst/>
              <a:latin typeface="+mn-ea"/>
              <a:cs typeface="Times New Roman" panose="02020603050405020304" pitchFamily="18" charset="0"/>
            </a:endParaRPr>
          </a:p>
          <a:p>
            <a:pPr algn="just"/>
            <a:r>
              <a:rPr lang="ja-JP" altLang="en-US" sz="2400" kern="100">
                <a:effectLst/>
                <a:latin typeface="+mn-ea"/>
                <a:cs typeface="Times New Roman" panose="02020603050405020304" pitchFamily="18" charset="0"/>
              </a:rPr>
              <a:t>★</a:t>
            </a:r>
            <a:r>
              <a:rPr lang="ja-JP" altLang="ja-JP" sz="2400" kern="100">
                <a:effectLst/>
                <a:latin typeface="+mn-ea"/>
                <a:cs typeface="Times New Roman" panose="02020603050405020304" pitchFamily="18" charset="0"/>
              </a:rPr>
              <a:t>取り組みに向けて</a:t>
            </a:r>
            <a:endParaRPr lang="ja-JP" altLang="ja-JP" sz="2400" kern="100" dirty="0">
              <a:effectLst/>
              <a:latin typeface="+mn-ea"/>
              <a:cs typeface="Times New Roman" panose="02020603050405020304" pitchFamily="18" charset="0"/>
            </a:endParaRPr>
          </a:p>
          <a:p>
            <a:pPr marL="342900" indent="-342900" algn="just">
              <a:buFont typeface="ＭＳ Ｐゴシック" panose="020B0600070205080204" pitchFamily="50" charset="-128"/>
              <a:buChar char="○"/>
            </a:pPr>
            <a:r>
              <a:rPr lang="ja-JP" altLang="ja-JP" sz="2400" kern="100">
                <a:effectLst/>
                <a:latin typeface="+mn-ea"/>
                <a:cs typeface="Times New Roman" panose="02020603050405020304" pitchFamily="18" charset="0"/>
              </a:rPr>
              <a:t>異性宅</a:t>
            </a:r>
            <a:r>
              <a:rPr lang="ja-JP" altLang="ja-JP" sz="2400" kern="100" dirty="0">
                <a:effectLst/>
                <a:latin typeface="+mn-ea"/>
                <a:cs typeface="Times New Roman" panose="02020603050405020304" pitchFamily="18" charset="0"/>
              </a:rPr>
              <a:t>の訪問に関する委員の不安への対応、また同性の委員へ相談したいとの住民の希望に応える意味においても、男女ペア方式での訪問活動は有効となっています。</a:t>
            </a:r>
            <a:endParaRPr lang="en-US" altLang="ja-JP" sz="2400" kern="100" dirty="0">
              <a:effectLst/>
              <a:latin typeface="+mn-ea"/>
              <a:cs typeface="Times New Roman" panose="02020603050405020304" pitchFamily="18" charset="0"/>
            </a:endParaRPr>
          </a:p>
          <a:p>
            <a:pPr marL="342900" indent="-342900" algn="just">
              <a:buFont typeface="ＭＳ Ｐゴシック" panose="020B0600070205080204" pitchFamily="50" charset="-128"/>
              <a:buChar char="○"/>
            </a:pPr>
            <a:r>
              <a:rPr lang="ja-JP" altLang="ja-JP" sz="2400" kern="100" dirty="0">
                <a:effectLst/>
                <a:latin typeface="+mn-ea"/>
                <a:cs typeface="Times New Roman" panose="02020603050405020304" pitchFamily="18" charset="0"/>
              </a:rPr>
              <a:t>また、複雑な課題を抱える家庭へは民児協役員と区域担当委員がチームで対応するといったことも、委員の精神的負担の軽減に役立ちます。</a:t>
            </a:r>
            <a:endParaRPr lang="en-US" altLang="ja-JP" sz="2400" kern="100" dirty="0">
              <a:effectLst/>
              <a:latin typeface="+mn-ea"/>
              <a:cs typeface="Times New Roman" panose="02020603050405020304" pitchFamily="18" charset="0"/>
            </a:endParaRPr>
          </a:p>
          <a:p>
            <a:pPr marL="342900" indent="-342900" algn="just">
              <a:buFont typeface="ＭＳ Ｐゴシック" panose="020B0600070205080204" pitchFamily="50" charset="-128"/>
              <a:buChar char="○"/>
            </a:pPr>
            <a:r>
              <a:rPr lang="ja-JP" altLang="ja-JP" sz="2400" kern="100" dirty="0">
                <a:effectLst/>
                <a:latin typeface="+mn-ea"/>
                <a:cs typeface="Times New Roman" panose="02020603050405020304" pitchFamily="18" charset="0"/>
              </a:rPr>
              <a:t>経験が浅く、不安も多い新任委員の支援は重要であり、新任委員を含む近隣地区の委員数名で「班」を作り、可能な限り共に活動するといったことも有意義</a:t>
            </a:r>
            <a:r>
              <a:rPr lang="ja-JP" altLang="ja-JP" sz="2400" kern="100">
                <a:effectLst/>
                <a:latin typeface="+mn-ea"/>
                <a:cs typeface="Times New Roman" panose="02020603050405020304" pitchFamily="18" charset="0"/>
              </a:rPr>
              <a:t>です。</a:t>
            </a:r>
            <a:endParaRPr lang="ja-JP" altLang="ja-JP" sz="2400" kern="100" dirty="0">
              <a:effectLst/>
              <a:latin typeface="+mn-ea"/>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27</a:t>
            </a:fld>
            <a:endParaRPr lang="ja-JP" altLang="en-US" dirty="0">
              <a:solidFill>
                <a:schemeClr val="tx1"/>
              </a:solidFill>
            </a:endParaRPr>
          </a:p>
        </p:txBody>
      </p:sp>
    </p:spTree>
    <p:extLst>
      <p:ext uri="{BB962C8B-B14F-4D97-AF65-F5344CB8AC3E}">
        <p14:creationId xmlns:p14="http://schemas.microsoft.com/office/powerpoint/2010/main" val="1217696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66722"/>
            <a:ext cx="8839200" cy="6660798"/>
          </a:xfrm>
          <a:prstGeom prst="rect">
            <a:avLst/>
          </a:prstGeom>
        </p:spPr>
        <p:txBody>
          <a:bodyPr vert="horz" wrap="square" lIns="0" tIns="12700" rIns="0" bIns="0" rtlCol="0">
            <a:spAutoFit/>
          </a:bodyPr>
          <a:lstStyle/>
          <a:p>
            <a:pPr algn="just"/>
            <a:r>
              <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rPr>
              <a:t>活動のヒント</a:t>
            </a:r>
          </a:p>
          <a:p>
            <a:pPr algn="just"/>
            <a:r>
              <a:rPr lang="ja-JP" altLang="ja-JP" sz="2400" kern="100" dirty="0">
                <a:solidFill>
                  <a:srgbClr val="FF0000"/>
                </a:solidFill>
                <a:effectLst/>
                <a:latin typeface="MS Gothic" panose="020B0609070205080204" pitchFamily="49" charset="-128"/>
                <a:ea typeface="MS Gothic" panose="020B0609070205080204" pitchFamily="49" charset="-128"/>
                <a:cs typeface="Times New Roman" panose="02020603050405020304" pitchFamily="18" charset="0"/>
              </a:rPr>
              <a:t>規模の大きな単位民児協での定例会開催の工夫</a:t>
            </a:r>
          </a:p>
          <a:p>
            <a:pPr indent="133350" algn="just"/>
            <a:r>
              <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rPr>
              <a:t>平成の大合併等を背景に、単位民児協の担当する地域が広域化、また所属する委員が大人数となっている場合などでは、皆が集まっての定例会の開催が難しいという状況もあると思います。</a:t>
            </a:r>
          </a:p>
          <a:p>
            <a:pPr indent="133350" algn="just"/>
            <a:r>
              <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rPr>
              <a:t>こうした課題を抱える場合には、以下のような工夫が考えられます。</a:t>
            </a:r>
          </a:p>
          <a:p>
            <a:pPr indent="133350" algn="just"/>
            <a:r>
              <a:rPr lang="en-US" altLang="ja-JP" sz="2400" kern="100" dirty="0">
                <a:effectLst/>
                <a:latin typeface="MS Gothic" panose="020B0609070205080204" pitchFamily="49" charset="-128"/>
                <a:ea typeface="MS Gothic" panose="020B0609070205080204" pitchFamily="49" charset="-128"/>
                <a:cs typeface="Times New Roman" panose="02020603050405020304" pitchFamily="18" charset="0"/>
              </a:rPr>
              <a:t> </a:t>
            </a:r>
            <a:endPar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endParaRPr>
          </a:p>
          <a:p>
            <a:pPr algn="just"/>
            <a:r>
              <a:rPr lang="ja-JP" altLang="ja-JP" sz="2400" kern="100" dirty="0">
                <a:solidFill>
                  <a:srgbClr val="FF0000"/>
                </a:solidFill>
                <a:effectLst/>
                <a:latin typeface="MS Gothic" panose="020B0609070205080204" pitchFamily="49" charset="-128"/>
                <a:ea typeface="MS Gothic" panose="020B0609070205080204" pitchFamily="49" charset="-128"/>
                <a:cs typeface="Times New Roman" panose="02020603050405020304" pitchFamily="18" charset="0"/>
              </a:rPr>
              <a:t>○エリア別（小地域別）の定例会の導入</a:t>
            </a:r>
          </a:p>
          <a:p>
            <a:pPr marL="133350" indent="133350" algn="just"/>
            <a:r>
              <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rPr>
              <a:t>単位民児協の区域をさらに複数のエリアに分け、そのエリアごとの定例会と委員全員による全体定例会とを交互に開催するといった形で開催することで協議の実効性を確保することにつながります。</a:t>
            </a:r>
          </a:p>
          <a:p>
            <a:pPr algn="just"/>
            <a:r>
              <a:rPr lang="ja-JP" altLang="ja-JP" sz="2400" kern="100" dirty="0">
                <a:solidFill>
                  <a:srgbClr val="FF0000"/>
                </a:solidFill>
                <a:effectLst/>
                <a:latin typeface="MS Gothic" panose="020B0609070205080204" pitchFamily="49" charset="-128"/>
                <a:ea typeface="MS Gothic" panose="020B0609070205080204" pitchFamily="49" charset="-128"/>
                <a:cs typeface="Times New Roman" panose="02020603050405020304" pitchFamily="18" charset="0"/>
              </a:rPr>
              <a:t>○事前提出資料を活用した情報共有</a:t>
            </a:r>
          </a:p>
          <a:p>
            <a:pPr marL="133350" indent="133350" algn="just"/>
            <a:r>
              <a:rPr lang="ja-JP" altLang="ja-JP" sz="2400" kern="100" dirty="0">
                <a:effectLst/>
                <a:latin typeface="MS Gothic" panose="020B0609070205080204" pitchFamily="49" charset="-128"/>
                <a:ea typeface="MS Gothic" panose="020B0609070205080204" pitchFamily="49" charset="-128"/>
                <a:cs typeface="Times New Roman" panose="02020603050405020304" pitchFamily="18" charset="0"/>
              </a:rPr>
              <a:t>委員数が多く、各委員の報告や発言時間がとれない場合には、事前に各委員に報告メモを作成してもらい、事務局にてそれを集約し、書面で各委員に配布することで情報の共有化を図ります。</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28</a:t>
            </a:fld>
            <a:endParaRPr lang="ja-JP" altLang="en-US" dirty="0">
              <a:solidFill>
                <a:schemeClr val="tx1"/>
              </a:solidFill>
            </a:endParaRPr>
          </a:p>
        </p:txBody>
      </p:sp>
    </p:spTree>
    <p:extLst>
      <p:ext uri="{BB962C8B-B14F-4D97-AF65-F5344CB8AC3E}">
        <p14:creationId xmlns:p14="http://schemas.microsoft.com/office/powerpoint/2010/main" val="3690872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66722"/>
            <a:ext cx="8839200" cy="6291466"/>
          </a:xfrm>
          <a:prstGeom prst="rect">
            <a:avLst/>
          </a:prstGeom>
        </p:spPr>
        <p:txBody>
          <a:bodyPr vert="horz" wrap="square" lIns="0" tIns="12700" rIns="0" bIns="0" rtlCol="0">
            <a:spAutoFit/>
          </a:bodyPr>
          <a:lstStyle/>
          <a:p>
            <a:pPr algn="l"/>
            <a:r>
              <a:rPr lang="ja-JP" altLang="en-US" sz="2400" kern="100">
                <a:effectLst/>
                <a:latin typeface="MS Gothic" panose="020B0609070205080204" pitchFamily="49" charset="-128"/>
                <a:ea typeface="MS Gothic" panose="020B0609070205080204" pitchFamily="49" charset="-128"/>
                <a:cs typeface="Times New Roman" panose="02020603050405020304" pitchFamily="18" charset="0"/>
              </a:rPr>
              <a:t>★個別課題の検討</a:t>
            </a:r>
            <a:endParaRPr lang="en-US" altLang="ja-JP" sz="2400" kern="100" dirty="0">
              <a:effectLst/>
              <a:latin typeface="MS Gothic" panose="020B0609070205080204" pitchFamily="49" charset="-128"/>
              <a:ea typeface="MS Gothic" panose="020B0609070205080204" pitchFamily="49" charset="-128"/>
              <a:cs typeface="Times New Roman" panose="02020603050405020304" pitchFamily="18" charset="0"/>
            </a:endParaRPr>
          </a:p>
          <a:p>
            <a:pPr algn="l"/>
            <a:r>
              <a:rPr lang="ja-JP" altLang="en-US" sz="2400" b="0" i="0" u="none" strike="noStrike" kern="100">
                <a:solidFill>
                  <a:srgbClr val="FF0000"/>
                </a:solidFill>
                <a:latin typeface="MS Gothic" panose="020B0609070205080204" pitchFamily="49" charset="-128"/>
                <a:ea typeface="MS Gothic" panose="020B0609070205080204" pitchFamily="49" charset="-128"/>
                <a:cs typeface="Times New Roman" panose="02020603050405020304" pitchFamily="18" charset="0"/>
              </a:rPr>
              <a:t>①</a:t>
            </a:r>
            <a:r>
              <a:rPr lang="ja-JP" altLang="en-US" sz="2400" b="0" i="0" u="none" strike="noStrike">
                <a:solidFill>
                  <a:srgbClr val="FF0000"/>
                </a:solidFill>
                <a:effectLst/>
                <a:latin typeface="Yu Mincho Regular"/>
              </a:rPr>
              <a:t>「任期途中での退任・委嘱への対応への対応」</a:t>
            </a:r>
            <a:endParaRPr lang="en-US" altLang="ja-JP" sz="2400" b="0" i="0" u="none" strike="noStrike" dirty="0">
              <a:solidFill>
                <a:srgbClr val="FF0000"/>
              </a:solidFill>
              <a:effectLst/>
              <a:latin typeface="Yu Mincho Regular"/>
            </a:endParaRPr>
          </a:p>
          <a:p>
            <a:pPr algn="l"/>
            <a:r>
              <a:rPr lang="ja-JP" altLang="en-US" sz="2400" b="0" i="0" u="none" strike="noStrike">
                <a:solidFill>
                  <a:srgbClr val="000000"/>
                </a:solidFill>
                <a:effectLst/>
                <a:latin typeface="Yu Mincho Regular"/>
              </a:rPr>
              <a:t>＜担当区域のカバー＞</a:t>
            </a:r>
            <a:r>
              <a:rPr lang="ja-JP" altLang="en-US" sz="2400">
                <a:solidFill>
                  <a:srgbClr val="000000"/>
                </a:solidFill>
                <a:latin typeface="Yu Mincho Regular"/>
              </a:rPr>
              <a:t>委員本人やその家族の健康面や仕事等の理由から、民生委員を退任せざるをえないケースも発生します。結果として、欠員となる区域の住民に対する相談支援の継続性への配慮が必要です。可能性として、</a:t>
            </a:r>
            <a:r>
              <a:rPr lang="ja-JP" altLang="en-US" sz="2400">
                <a:solidFill>
                  <a:srgbClr val="FF0000"/>
                </a:solidFill>
                <a:latin typeface="Yu Mincho Regular"/>
              </a:rPr>
              <a:t>㋐隣接区域を担当する民生委員や民児協の正副会長がカバーする、㋑主任児童委員も本来の活動に支障のない範囲で関与する、㋒自治体の福祉委員制度の活用を検討する</a:t>
            </a:r>
            <a:endParaRPr lang="en-US" altLang="ja-JP" sz="2400" dirty="0">
              <a:solidFill>
                <a:srgbClr val="FF0000"/>
              </a:solidFill>
              <a:latin typeface="Yu Mincho Regular"/>
            </a:endParaRPr>
          </a:p>
          <a:p>
            <a:pPr algn="l"/>
            <a:r>
              <a:rPr lang="ja-JP" altLang="en-US" sz="2400">
                <a:solidFill>
                  <a:srgbClr val="000000"/>
                </a:solidFill>
                <a:latin typeface="Yu Mincho Regular"/>
              </a:rPr>
              <a:t>＜退任委員の引き継ぎ＞正副会長等の役員や事務局が引き継ぎを受けておく必要があります。</a:t>
            </a:r>
            <a:endParaRPr lang="en-US" altLang="ja-JP" sz="2400" dirty="0">
              <a:solidFill>
                <a:srgbClr val="000000"/>
              </a:solidFill>
              <a:latin typeface="Yu Mincho Regular"/>
            </a:endParaRPr>
          </a:p>
          <a:p>
            <a:pPr algn="l"/>
            <a:r>
              <a:rPr lang="ja-JP" altLang="en-US" sz="2400">
                <a:solidFill>
                  <a:srgbClr val="FF0000"/>
                </a:solidFill>
                <a:latin typeface="Yu Mincho Regular"/>
              </a:rPr>
              <a:t>②</a:t>
            </a:r>
            <a:r>
              <a:rPr lang="ja-JP" altLang="en-US" sz="2400" b="0" i="0" u="none" strike="noStrike">
                <a:solidFill>
                  <a:srgbClr val="FF0000"/>
                </a:solidFill>
                <a:effectLst/>
                <a:latin typeface="Yu Mincho Regular"/>
              </a:rPr>
              <a:t>「委員が保有する個人情報の紛失への対応」</a:t>
            </a:r>
            <a:endParaRPr lang="en-US" altLang="ja-JP" sz="2400" b="0" i="0" u="none" strike="noStrike" dirty="0">
              <a:solidFill>
                <a:srgbClr val="FF0000"/>
              </a:solidFill>
              <a:effectLst/>
              <a:latin typeface="Yu Mincho Regular"/>
            </a:endParaRPr>
          </a:p>
          <a:p>
            <a:pPr algn="l"/>
            <a:r>
              <a:rPr lang="ja-JP" altLang="en-US" sz="2400">
                <a:solidFill>
                  <a:srgbClr val="000000"/>
                </a:solidFill>
                <a:latin typeface="Yu Mincho Regular"/>
              </a:rPr>
              <a:t>　コピーの際の置き忘れ、訪問活動中の訪問先名簿や調査用紙の置き忘れ、車に入れていた鞄の盗難被害</a:t>
            </a:r>
            <a:endParaRPr lang="en-US" altLang="ja-JP" sz="2400" dirty="0">
              <a:solidFill>
                <a:srgbClr val="000000"/>
              </a:solidFill>
              <a:latin typeface="Yu Mincho Regular"/>
            </a:endParaRPr>
          </a:p>
          <a:p>
            <a:pPr algn="l"/>
            <a:r>
              <a:rPr lang="ja-JP" altLang="en-US" sz="2400" b="0" i="0" u="none" strike="noStrike">
                <a:solidFill>
                  <a:srgbClr val="000000"/>
                </a:solidFill>
                <a:effectLst/>
                <a:latin typeface="Yu Mincho Regular"/>
              </a:rPr>
              <a:t>㋐行政の担当部局への報告、㋑情報の重要性に鑑み、迅速な対応＝当事者への謝罪、悪用されないように対応、㋒民生委員･児童委員活動保険においては、個人情報の漏洩時の本人謝罪に要する費用の補償もんっ盛り込まれています。</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6888480" y="6422806"/>
            <a:ext cx="2103120" cy="276999"/>
          </a:xfrm>
        </p:spPr>
        <p:txBody>
          <a:bodyPr/>
          <a:lstStyle/>
          <a:p>
            <a:fld id="{B6F15528-21DE-4FAA-801E-634DDDAF4B2B}" type="slidenum">
              <a:rPr lang="en-US" altLang="ja-JP" smtClean="0">
                <a:solidFill>
                  <a:schemeClr val="tx1"/>
                </a:solidFill>
              </a:rPr>
              <a:t>29</a:t>
            </a:fld>
            <a:endParaRPr lang="ja-JP" altLang="en-US" dirty="0">
              <a:solidFill>
                <a:schemeClr val="tx1"/>
              </a:solidFill>
            </a:endParaRPr>
          </a:p>
        </p:txBody>
      </p:sp>
    </p:spTree>
    <p:extLst>
      <p:ext uri="{BB962C8B-B14F-4D97-AF65-F5344CB8AC3E}">
        <p14:creationId xmlns:p14="http://schemas.microsoft.com/office/powerpoint/2010/main" val="4052431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正方形/長方形 1">
            <a:extLst>
              <a:ext uri="{FF2B5EF4-FFF2-40B4-BE49-F238E27FC236}">
                <a16:creationId xmlns:a16="http://schemas.microsoft.com/office/drawing/2014/main" id="{D77354C2-0CE8-7348-9A4E-CE2C16C484AA}"/>
              </a:ext>
            </a:extLst>
          </p:cNvPr>
          <p:cNvSpPr>
            <a:spLocks noChangeArrowheads="1"/>
          </p:cNvSpPr>
          <p:nvPr/>
        </p:nvSpPr>
        <p:spPr bwMode="auto">
          <a:xfrm>
            <a:off x="107504" y="1828800"/>
            <a:ext cx="8928992"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endParaRPr lang="en-US" altLang="ja-JP" sz="5400" dirty="0">
              <a:latin typeface="Arial" panose="020B0604020202020204" pitchFamily="34" charset="0"/>
            </a:endParaRPr>
          </a:p>
          <a:p>
            <a:pPr algn="ctr">
              <a:spcBef>
                <a:spcPct val="0"/>
              </a:spcBef>
              <a:buNone/>
            </a:pPr>
            <a:r>
              <a:rPr lang="en-US" altLang="ja-JP" sz="4400" dirty="0">
                <a:latin typeface="+mj-ea"/>
                <a:ea typeface="+mj-ea"/>
              </a:rPr>
              <a:t>Ⅰ</a:t>
            </a:r>
            <a:r>
              <a:rPr lang="ja-JP" altLang="en-US" sz="4400">
                <a:latin typeface="+mj-ea"/>
                <a:ea typeface="+mj-ea"/>
              </a:rPr>
              <a:t>）コロナ禍において深刻化した</a:t>
            </a:r>
            <a:endParaRPr lang="en-US" altLang="ja-JP" sz="4400" dirty="0">
              <a:latin typeface="+mj-ea"/>
              <a:ea typeface="+mj-ea"/>
            </a:endParaRPr>
          </a:p>
          <a:p>
            <a:pPr algn="ctr">
              <a:spcBef>
                <a:spcPct val="0"/>
              </a:spcBef>
              <a:buNone/>
            </a:pPr>
            <a:r>
              <a:rPr lang="ja-JP" altLang="en-US" sz="4400">
                <a:latin typeface="+mj-ea"/>
                <a:ea typeface="+mj-ea"/>
              </a:rPr>
              <a:t>生活課題</a:t>
            </a:r>
            <a:br>
              <a:rPr lang="en-US" altLang="ja-JP" sz="5400" dirty="0">
                <a:latin typeface="MS Gothic" panose="020B0609070205080204" pitchFamily="49" charset="-128"/>
                <a:ea typeface="MS Gothic" panose="020B0609070205080204" pitchFamily="49" charset="-128"/>
              </a:rPr>
            </a:br>
            <a:endParaRPr lang="en-US" altLang="ja-JP" sz="5400" dirty="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1326782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58562"/>
            <a:ext cx="8839200" cy="6353021"/>
          </a:xfrm>
          <a:prstGeom prst="rect">
            <a:avLst/>
          </a:prstGeom>
        </p:spPr>
        <p:txBody>
          <a:bodyPr vert="horz" wrap="square" lIns="0" tIns="12700" rIns="0" bIns="0" rtlCol="0">
            <a:spAutoFit/>
          </a:bodyPr>
          <a:lstStyle/>
          <a:p>
            <a:pPr algn="just"/>
            <a:r>
              <a:rPr lang="ja-JP" altLang="en-US" sz="3200" kern="100">
                <a:effectLst/>
                <a:latin typeface="+mn-ea"/>
                <a:cs typeface="Times New Roman" panose="02020603050405020304" pitchFamily="18" charset="0"/>
              </a:rPr>
              <a:t>４．私の期待</a:t>
            </a:r>
            <a:endParaRPr lang="en-US" altLang="ja-JP" sz="3200" kern="100" dirty="0">
              <a:effectLst/>
              <a:latin typeface="+mn-ea"/>
              <a:cs typeface="Times New Roman" panose="02020603050405020304" pitchFamily="18" charset="0"/>
            </a:endParaRPr>
          </a:p>
          <a:p>
            <a:pPr algn="just"/>
            <a:r>
              <a:rPr lang="ja-JP" altLang="en-US" sz="2400" kern="100">
                <a:effectLst/>
                <a:latin typeface="+mn-ea"/>
                <a:cs typeface="Times New Roman" panose="02020603050405020304" pitchFamily="18" charset="0"/>
              </a:rPr>
              <a:t>★</a:t>
            </a:r>
            <a:r>
              <a:rPr lang="ja-JP" altLang="ja-JP" sz="2400" kern="100">
                <a:effectLst/>
                <a:latin typeface="+mn-ea"/>
                <a:cs typeface="Times New Roman" panose="02020603050405020304" pitchFamily="18" charset="0"/>
              </a:rPr>
              <a:t>はじめに</a:t>
            </a:r>
            <a:r>
              <a:rPr lang="ja-JP" altLang="en-US" sz="2400" kern="100">
                <a:effectLst/>
                <a:latin typeface="+mn-ea"/>
                <a:cs typeface="Times New Roman" panose="02020603050405020304" pitchFamily="18" charset="0"/>
              </a:rPr>
              <a:t>　　</a:t>
            </a:r>
            <a:r>
              <a:rPr lang="ja-JP" altLang="ja-JP" sz="2400" kern="100">
                <a:effectLst/>
                <a:latin typeface="+mn-ea"/>
                <a:cs typeface="Times New Roman" panose="02020603050405020304" pitchFamily="18" charset="0"/>
              </a:rPr>
              <a:t>４．民生委員活動を進めていくために</a:t>
            </a:r>
          </a:p>
          <a:p>
            <a:pPr algn="just"/>
            <a:r>
              <a:rPr lang="ja-JP" altLang="ja-JP" sz="2000" kern="100">
                <a:effectLst/>
                <a:latin typeface="+mn-ea"/>
                <a:cs typeface="Times New Roman" panose="02020603050405020304" pitchFamily="18" charset="0"/>
              </a:rPr>
              <a:t>①各地の実践から学び、自分の地域で実践してみること。</a:t>
            </a:r>
          </a:p>
          <a:p>
            <a:pPr algn="just"/>
            <a:r>
              <a:rPr lang="ja-JP" altLang="ja-JP" sz="2000" kern="100">
                <a:effectLst/>
                <a:latin typeface="+mn-ea"/>
                <a:cs typeface="Times New Roman" panose="02020603050405020304" pitchFamily="18" charset="0"/>
              </a:rPr>
              <a:t>②単位民児協の可能性を活かしていくこと。今、コロナの影響で、民生委員が集まることができにくい状況があります。しかし、令和２（</a:t>
            </a:r>
            <a:r>
              <a:rPr lang="en-US" altLang="ja-JP" sz="2000" kern="100" dirty="0">
                <a:effectLst/>
                <a:latin typeface="+mn-ea"/>
                <a:cs typeface="Times New Roman" panose="02020603050405020304" pitchFamily="18" charset="0"/>
              </a:rPr>
              <a:t>2020</a:t>
            </a:r>
            <a:r>
              <a:rPr lang="ja-JP" altLang="ja-JP" sz="2000" kern="100">
                <a:effectLst/>
                <a:latin typeface="+mn-ea"/>
                <a:cs typeface="Times New Roman" panose="02020603050405020304" pitchFamily="18" charset="0"/>
              </a:rPr>
              <a:t>）年９月に全民児連が実施した「新型コロナウイルスを踏まえた単位民児協活動環境調査」では、定例会を「中断することなく実施し続けている」民児協は</a:t>
            </a:r>
            <a:r>
              <a:rPr lang="en-US" altLang="ja-JP" sz="2000" kern="100" dirty="0">
                <a:effectLst/>
                <a:latin typeface="+mn-ea"/>
                <a:cs typeface="Times New Roman" panose="02020603050405020304" pitchFamily="18" charset="0"/>
              </a:rPr>
              <a:t> 20.7</a:t>
            </a:r>
            <a:r>
              <a:rPr lang="ja-JP" altLang="ja-JP" sz="2000" kern="100">
                <a:effectLst/>
                <a:latin typeface="+mn-ea"/>
                <a:cs typeface="Times New Roman" panose="02020603050405020304" pitchFamily="18" charset="0"/>
              </a:rPr>
              <a:t>％、「一時的に中止したが現在は再開した」民児協は</a:t>
            </a:r>
            <a:r>
              <a:rPr lang="en-US" altLang="ja-JP" sz="2000" kern="100" dirty="0">
                <a:effectLst/>
                <a:latin typeface="+mn-ea"/>
                <a:cs typeface="Times New Roman" panose="02020603050405020304" pitchFamily="18" charset="0"/>
              </a:rPr>
              <a:t> 75.4</a:t>
            </a:r>
            <a:r>
              <a:rPr lang="ja-JP" altLang="ja-JP" sz="2000" kern="100">
                <a:effectLst/>
                <a:latin typeface="+mn-ea"/>
                <a:cs typeface="Times New Roman" panose="02020603050405020304" pitchFamily="18" charset="0"/>
              </a:rPr>
              <a:t>％を数えています。</a:t>
            </a:r>
            <a:r>
              <a:rPr lang="ja-JP" altLang="ja-JP" sz="2000" u="sng" kern="100">
                <a:solidFill>
                  <a:srgbClr val="FF0000"/>
                </a:solidFill>
                <a:effectLst/>
                <a:latin typeface="+mn-ea"/>
                <a:cs typeface="Times New Roman" panose="02020603050405020304" pitchFamily="18" charset="0"/>
              </a:rPr>
              <a:t>可能な単位民児協の運営の方法をメンバーで合意して進めていただけませんでしょうか。そして、㋐互いの情報を共有し、可能な民生委員活動を考えること、㋑日頃の活動の悩み、苦しみを受け止める場として、互いに支え合う関係を築くこと、㋒新任民生委員の活動を支えることに留意していただきたいと思います。また、生活支援体制整備事業、重層的支援体制整備事業が実施されている自治体も増えており、新たな協働に民生委員がどのように加わるか、話し合ってください。</a:t>
            </a:r>
            <a:r>
              <a:rPr lang="ja-JP" altLang="ja-JP" sz="2000" kern="100">
                <a:effectLst/>
                <a:latin typeface="+mn-ea"/>
                <a:cs typeface="Times New Roman" panose="02020603050405020304" pitchFamily="18" charset="0"/>
              </a:rPr>
              <a:t>私は、平成</a:t>
            </a:r>
            <a:r>
              <a:rPr lang="en-US" altLang="ja-JP" sz="2000" kern="100" dirty="0">
                <a:effectLst/>
                <a:latin typeface="+mn-ea"/>
                <a:cs typeface="Times New Roman" panose="02020603050405020304" pitchFamily="18" charset="0"/>
              </a:rPr>
              <a:t> 23</a:t>
            </a:r>
            <a:r>
              <a:rPr lang="ja-JP" altLang="ja-JP" sz="2000" kern="100">
                <a:effectLst/>
                <a:latin typeface="+mn-ea"/>
                <a:cs typeface="Times New Roman" panose="02020603050405020304" pitchFamily="18" charset="0"/>
              </a:rPr>
              <a:t>（</a:t>
            </a:r>
            <a:r>
              <a:rPr lang="en-US" altLang="ja-JP" sz="2000" kern="100" dirty="0">
                <a:effectLst/>
                <a:latin typeface="+mn-ea"/>
                <a:cs typeface="Times New Roman" panose="02020603050405020304" pitchFamily="18" charset="0"/>
              </a:rPr>
              <a:t>2011</a:t>
            </a:r>
            <a:r>
              <a:rPr lang="ja-JP" altLang="ja-JP" sz="2000" kern="100">
                <a:effectLst/>
                <a:latin typeface="+mn-ea"/>
                <a:cs typeface="Times New Roman" panose="02020603050405020304" pitchFamily="18" charset="0"/>
              </a:rPr>
              <a:t>）年３月に発生した東日本大震災の被災地である石巻市の住民、民生委員、行政の方がたと、社協を軸に</a:t>
            </a:r>
            <a:r>
              <a:rPr lang="en-US" altLang="ja-JP" sz="2000" kern="100" dirty="0">
                <a:effectLst/>
                <a:latin typeface="+mn-ea"/>
                <a:cs typeface="Times New Roman" panose="02020603050405020304" pitchFamily="18" charset="0"/>
              </a:rPr>
              <a:t> 10 </a:t>
            </a:r>
            <a:r>
              <a:rPr lang="ja-JP" altLang="ja-JP" sz="2000" kern="100">
                <a:effectLst/>
                <a:latin typeface="+mn-ea"/>
                <a:cs typeface="Times New Roman" panose="02020603050405020304" pitchFamily="18" charset="0"/>
              </a:rPr>
              <a:t>年間関わらせていただきました。発災当初の被害の大きさに驚き、声を失ったことを今でも思い出します。しかし、街を歩いている時に、たまたまある看板を見ました。そこには「始めることから始めよう」と書かれていました。コロナは、災害と同じ影響を社会に及ぼしました。ですので、民生委員の方がたには、可能性を確認し、一歩一歩、協働して民生委員活動を進めていただくことを願っています。</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30</a:t>
            </a:fld>
            <a:endParaRPr lang="ja-JP" altLang="en-US" dirty="0">
              <a:solidFill>
                <a:schemeClr val="tx1"/>
              </a:solidFill>
            </a:endParaRPr>
          </a:p>
        </p:txBody>
      </p:sp>
    </p:spTree>
    <p:extLst>
      <p:ext uri="{BB962C8B-B14F-4D97-AF65-F5344CB8AC3E}">
        <p14:creationId xmlns:p14="http://schemas.microsoft.com/office/powerpoint/2010/main" val="1630360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304800"/>
            <a:ext cx="8839200" cy="6291466"/>
          </a:xfrm>
          <a:prstGeom prst="rect">
            <a:avLst/>
          </a:prstGeom>
        </p:spPr>
        <p:txBody>
          <a:bodyPr vert="horz" wrap="square" lIns="0" tIns="12700" rIns="0" bIns="0" rtlCol="0">
            <a:spAutoFit/>
          </a:bodyPr>
          <a:lstStyle/>
          <a:p>
            <a:pPr algn="just"/>
            <a:r>
              <a:rPr lang="ja-JP" altLang="ja-JP" sz="2400" kern="100" dirty="0">
                <a:effectLst/>
                <a:latin typeface="+mn-ea"/>
                <a:cs typeface="Times New Roman" panose="02020603050405020304" pitchFamily="18" charset="0"/>
              </a:rPr>
              <a:t>＜本文＞</a:t>
            </a:r>
          </a:p>
          <a:p>
            <a:pPr algn="just"/>
            <a:r>
              <a:rPr lang="ja-JP" altLang="ja-JP" sz="2400" kern="100" dirty="0">
                <a:effectLst/>
                <a:latin typeface="+mn-ea"/>
                <a:cs typeface="Times New Roman" panose="02020603050405020304" pitchFamily="18" charset="0"/>
              </a:rPr>
              <a:t>（</a:t>
            </a:r>
            <a:r>
              <a:rPr lang="en-US" altLang="ja-JP" sz="2400" kern="100" dirty="0">
                <a:effectLst/>
                <a:latin typeface="+mn-ea"/>
                <a:cs typeface="Times New Roman" panose="02020603050405020304" pitchFamily="18" charset="0"/>
              </a:rPr>
              <a:t>2</a:t>
            </a:r>
            <a:r>
              <a:rPr lang="ja-JP" altLang="ja-JP" sz="2400" kern="100" dirty="0">
                <a:effectLst/>
                <a:latin typeface="+mn-ea"/>
                <a:cs typeface="Times New Roman" panose="02020603050405020304" pitchFamily="18" charset="0"/>
              </a:rPr>
              <a:t>）単位民児協版活動強化方策の作成</a:t>
            </a:r>
          </a:p>
          <a:p>
            <a:pPr algn="just"/>
            <a:r>
              <a:rPr lang="ja-JP" altLang="ja-JP" sz="2400" kern="100" dirty="0">
                <a:effectLst/>
                <a:latin typeface="+mn-ea"/>
                <a:cs typeface="Times New Roman" panose="02020603050405020304" pitchFamily="18" charset="0"/>
              </a:rPr>
              <a:t>①民生委員制度創設</a:t>
            </a:r>
            <a:r>
              <a:rPr lang="en-US" altLang="ja-JP" sz="2400" kern="100" dirty="0">
                <a:effectLst/>
                <a:latin typeface="+mn-ea"/>
                <a:cs typeface="Times New Roman" panose="02020603050405020304" pitchFamily="18" charset="0"/>
              </a:rPr>
              <a:t> 100 </a:t>
            </a:r>
            <a:r>
              <a:rPr lang="ja-JP" altLang="ja-JP" sz="2400" kern="100" dirty="0">
                <a:effectLst/>
                <a:latin typeface="+mn-ea"/>
                <a:cs typeface="Times New Roman" panose="02020603050405020304" pitchFamily="18" charset="0"/>
              </a:rPr>
              <a:t>周年活動強化方策</a:t>
            </a:r>
          </a:p>
          <a:p>
            <a:pPr algn="just"/>
            <a:r>
              <a:rPr lang="ja-JP" altLang="ja-JP" sz="2400" kern="100" dirty="0">
                <a:effectLst/>
                <a:latin typeface="+mn-ea"/>
                <a:cs typeface="Times New Roman" panose="02020603050405020304" pitchFamily="18" charset="0"/>
              </a:rPr>
              <a:t>②地域版 活動強化方策（単位民児協版 活動強化方策）</a:t>
            </a:r>
            <a:endParaRPr lang="en-US" altLang="ja-JP" sz="2400" kern="100" dirty="0">
              <a:effectLst/>
              <a:latin typeface="+mn-ea"/>
              <a:cs typeface="Times New Roman" panose="02020603050405020304" pitchFamily="18" charset="0"/>
            </a:endParaRPr>
          </a:p>
          <a:p>
            <a:pPr algn="just"/>
            <a:r>
              <a:rPr lang="ja-JP" altLang="ja-JP" sz="2400" kern="100" dirty="0">
                <a:effectLst/>
                <a:latin typeface="+mn-ea"/>
                <a:cs typeface="Times New Roman" panose="02020603050405020304" pitchFamily="18" charset="0"/>
              </a:rPr>
              <a:t>地域版活動強化方策は、何か新たなことに取り組むことを意図したものではありません。各民児協がこれからの活動目標を明確にするために作成するものですが、これまでの民生委員活動、民児協活動を振り返り、整理することを目的に取り組んでみましょう。</a:t>
            </a:r>
            <a:endParaRPr lang="en-US" altLang="ja-JP" sz="2400" kern="100" dirty="0">
              <a:effectLst/>
              <a:latin typeface="+mn-ea"/>
              <a:cs typeface="Times New Roman" panose="02020603050405020304" pitchFamily="18" charset="0"/>
            </a:endParaRPr>
          </a:p>
          <a:p>
            <a:pPr algn="just"/>
            <a:endParaRPr lang="ja-JP" altLang="ja-JP" sz="2400" kern="100" dirty="0">
              <a:effectLst/>
              <a:latin typeface="+mn-ea"/>
              <a:cs typeface="Times New Roman" panose="02020603050405020304" pitchFamily="18" charset="0"/>
            </a:endParaRPr>
          </a:p>
          <a:p>
            <a:pPr indent="76200" algn="just"/>
            <a:r>
              <a:rPr lang="ja-JP" altLang="ja-JP" sz="2400" kern="100" dirty="0">
                <a:effectLst/>
                <a:latin typeface="+mn-ea"/>
                <a:cs typeface="Times New Roman" panose="02020603050405020304" pitchFamily="18" charset="0"/>
              </a:rPr>
              <a:t>全民児連では、地域版活動強化方策の作成に取り組んでいただくために、「推進の手引き」を作成しています。「推進の手引き」では、地域の実情を把握し、地域の課題を明らかにするために、ワークシートＡ～Ｃを示しています。ワークシートはすべて記入しなければいけないというものではありませんし、項目も各地の地域性にあわせて増やしたり、減らしたりして工夫していただけます。この機会にそれぞれの地域の実情や課題を把握し、今後どのような活動を行っていくのか検討するためのツールとして、積極的に活用していただければ幸いです。</a:t>
            </a:r>
          </a:p>
        </p:txBody>
      </p:sp>
      <p:sp>
        <p:nvSpPr>
          <p:cNvPr id="4" name="スライド番号プレースホルダー 3">
            <a:extLst>
              <a:ext uri="{FF2B5EF4-FFF2-40B4-BE49-F238E27FC236}">
                <a16:creationId xmlns:a16="http://schemas.microsoft.com/office/drawing/2014/main" id="{C4132ACE-9E2C-4136-8A9D-DE38473F8402}"/>
              </a:ext>
            </a:extLst>
          </p:cNvPr>
          <p:cNvSpPr>
            <a:spLocks noGrp="1"/>
          </p:cNvSpPr>
          <p:nvPr>
            <p:ph type="sldNum" sz="quarter" idx="7"/>
          </p:nvPr>
        </p:nvSpPr>
        <p:spPr>
          <a:xfrm>
            <a:off x="7012745" y="6515100"/>
            <a:ext cx="2103120" cy="276999"/>
          </a:xfrm>
        </p:spPr>
        <p:txBody>
          <a:bodyPr/>
          <a:lstStyle/>
          <a:p>
            <a:fld id="{B6F15528-21DE-4FAA-801E-634DDDAF4B2B}" type="slidenum">
              <a:rPr lang="en-US" altLang="ja-JP" smtClean="0">
                <a:solidFill>
                  <a:schemeClr val="tx1"/>
                </a:solidFill>
              </a:rPr>
              <a:t>31</a:t>
            </a:fld>
            <a:endParaRPr lang="ja-JP" altLang="en-US" dirty="0">
              <a:solidFill>
                <a:schemeClr val="tx1"/>
              </a:solidFill>
            </a:endParaRPr>
          </a:p>
        </p:txBody>
      </p:sp>
    </p:spTree>
    <p:extLst>
      <p:ext uri="{BB962C8B-B14F-4D97-AF65-F5344CB8AC3E}">
        <p14:creationId xmlns:p14="http://schemas.microsoft.com/office/powerpoint/2010/main" val="3018308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正方形/長方形 1">
            <a:extLst>
              <a:ext uri="{FF2B5EF4-FFF2-40B4-BE49-F238E27FC236}">
                <a16:creationId xmlns:a16="http://schemas.microsoft.com/office/drawing/2014/main" id="{D77354C2-0CE8-7348-9A4E-CE2C16C484AA}"/>
              </a:ext>
            </a:extLst>
          </p:cNvPr>
          <p:cNvSpPr>
            <a:spLocks noChangeArrowheads="1"/>
          </p:cNvSpPr>
          <p:nvPr/>
        </p:nvSpPr>
        <p:spPr bwMode="auto">
          <a:xfrm>
            <a:off x="225244" y="116632"/>
            <a:ext cx="61755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b="1" u="sng">
                <a:solidFill>
                  <a:srgbClr val="FF0000"/>
                </a:solidFill>
                <a:latin typeface="Arial" panose="020B0604020202020204" pitchFamily="34" charset="0"/>
              </a:rPr>
              <a:t>５．民児協会長への期待</a:t>
            </a:r>
            <a:endParaRPr lang="en-US" altLang="ja-JP" b="1" u="sng" dirty="0">
              <a:solidFill>
                <a:srgbClr val="FF0000"/>
              </a:solidFill>
              <a:latin typeface="Arial" panose="020B0604020202020204" pitchFamily="34" charset="0"/>
            </a:endParaRPr>
          </a:p>
        </p:txBody>
      </p:sp>
      <p:sp>
        <p:nvSpPr>
          <p:cNvPr id="2" name="テキスト ボックス 1">
            <a:extLst>
              <a:ext uri="{FF2B5EF4-FFF2-40B4-BE49-F238E27FC236}">
                <a16:creationId xmlns:a16="http://schemas.microsoft.com/office/drawing/2014/main" id="{850D8AD1-9D27-6A48-B2D2-5A9C4E0F8282}"/>
              </a:ext>
            </a:extLst>
          </p:cNvPr>
          <p:cNvSpPr txBox="1"/>
          <p:nvPr/>
        </p:nvSpPr>
        <p:spPr>
          <a:xfrm>
            <a:off x="251520" y="824518"/>
            <a:ext cx="8784976" cy="6001643"/>
          </a:xfrm>
          <a:prstGeom prst="rect">
            <a:avLst/>
          </a:prstGeom>
          <a:noFill/>
        </p:spPr>
        <p:txBody>
          <a:bodyPr wrap="square" rtlCol="0">
            <a:spAutoFit/>
          </a:bodyPr>
          <a:lstStyle/>
          <a:p>
            <a:r>
              <a:rPr lang="ja-JP" altLang="en-US" sz="2400">
                <a:latin typeface="MS PGothic" panose="020B0600070205080204" pitchFamily="34" charset="-128"/>
                <a:ea typeface="MS PGothic" panose="020B0600070205080204" pitchFamily="34" charset="-128"/>
              </a:rPr>
              <a:t>　</a:t>
            </a:r>
            <a:r>
              <a:rPr lang="ja-JP" altLang="ja-JP" sz="2400">
                <a:latin typeface="MS PGothic" panose="020B0600070205080204" pitchFamily="34" charset="-128"/>
                <a:ea typeface="MS PGothic" panose="020B0600070205080204" pitchFamily="34" charset="-128"/>
              </a:rPr>
              <a:t>今までの民生委員活動をふりかえり、その実績から、今必要とされる活動を導き出すことは可能です。しかし、</a:t>
            </a:r>
            <a:r>
              <a:rPr lang="ja-JP" altLang="ja-JP" sz="2400" u="sng">
                <a:solidFill>
                  <a:srgbClr val="FF0000"/>
                </a:solidFill>
                <a:latin typeface="MS PGothic" panose="020B0600070205080204" pitchFamily="34" charset="-128"/>
                <a:ea typeface="MS PGothic" panose="020B0600070205080204" pitchFamily="34" charset="-128"/>
              </a:rPr>
              <a:t>それを実行できるかという問いに対して、絶対的な正解はありません。今の社会が直面している課題は深刻であり、私たちは、経験したことのない現実に直面しています。多くの保健医療福祉専門職も、戸惑っています。ですので、会長が一人で問題を抱えることは避けて下さい。民生委員同士で、また地域におられる住民、ボランティア･</a:t>
            </a:r>
            <a:r>
              <a:rPr lang="en-US" altLang="ja-JP" sz="2400" u="sng" dirty="0">
                <a:solidFill>
                  <a:srgbClr val="FF0000"/>
                </a:solidFill>
                <a:latin typeface="MS PGothic" panose="020B0600070205080204" pitchFamily="34" charset="-128"/>
                <a:ea typeface="MS PGothic" panose="020B0600070205080204" pitchFamily="34" charset="-128"/>
              </a:rPr>
              <a:t>NPO</a:t>
            </a:r>
            <a:r>
              <a:rPr lang="ja-JP" altLang="ja-JP" sz="2400" u="sng">
                <a:solidFill>
                  <a:srgbClr val="FF0000"/>
                </a:solidFill>
                <a:latin typeface="MS PGothic" panose="020B0600070205080204" pitchFamily="34" charset="-128"/>
                <a:ea typeface="MS PGothic" panose="020B0600070205080204" pitchFamily="34" charset="-128"/>
              </a:rPr>
              <a:t>、町会、社会福祉協議会、社会福祉法人、保健医療関係者、行政等と一緒に、民生委員活動を考えて頂きたい。 </a:t>
            </a:r>
            <a:r>
              <a:rPr lang="ja-JP" altLang="en-US" sz="2400">
                <a:latin typeface="MS PGothic" panose="020B0600070205080204" pitchFamily="34" charset="-128"/>
                <a:ea typeface="MS PGothic" panose="020B0600070205080204" pitchFamily="34" charset="-128"/>
              </a:rPr>
              <a:t>＜単位民児協への願い＞</a:t>
            </a:r>
            <a:endParaRPr lang="en-US" altLang="ja-JP" sz="2400" dirty="0">
              <a:latin typeface="MS PGothic" panose="020B0600070205080204" pitchFamily="34" charset="-128"/>
              <a:ea typeface="MS PGothic" panose="020B0600070205080204" pitchFamily="34" charset="-128"/>
            </a:endParaRPr>
          </a:p>
          <a:p>
            <a:r>
              <a:rPr kumimoji="1" lang="ja-JP" altLang="en-US" sz="2400">
                <a:latin typeface="MS PGothic" panose="020B0600070205080204" pitchFamily="34" charset="-128"/>
                <a:ea typeface="MS PGothic" panose="020B0600070205080204" pitchFamily="34" charset="-128"/>
              </a:rPr>
              <a:t>①</a:t>
            </a:r>
            <a:r>
              <a:rPr lang="ja-JP" altLang="en-US" sz="2400">
                <a:latin typeface="MS PGothic" panose="020B0600070205080204" pitchFamily="34" charset="-128"/>
                <a:ea typeface="MS PGothic" panose="020B0600070205080204" pitchFamily="34" charset="-128"/>
              </a:rPr>
              <a:t>「したいこと」「できること」を話しあい、活動方針や目標を立てる</a:t>
            </a:r>
            <a:endParaRPr lang="en-US" altLang="ja-JP" sz="2400" dirty="0">
              <a:latin typeface="MS PGothic" panose="020B0600070205080204" pitchFamily="34" charset="-128"/>
              <a:ea typeface="MS PGothic" panose="020B0600070205080204" pitchFamily="34" charset="-128"/>
            </a:endParaRPr>
          </a:p>
          <a:p>
            <a:r>
              <a:rPr kumimoji="1" lang="en-US" altLang="ja-JP" sz="2400" dirty="0">
                <a:latin typeface="MS PGothic" panose="020B0600070205080204" pitchFamily="34" charset="-128"/>
                <a:ea typeface="MS PGothic" panose="020B0600070205080204" pitchFamily="34" charset="-128"/>
              </a:rPr>
              <a:t>②</a:t>
            </a:r>
            <a:r>
              <a:rPr kumimoji="1" lang="ja-JP" altLang="en-US" sz="2400">
                <a:latin typeface="MS PGothic" panose="020B0600070205080204" pitchFamily="34" charset="-128"/>
                <a:ea typeface="MS PGothic" panose="020B0600070205080204" pitchFamily="34" charset="-128"/>
              </a:rPr>
              <a:t>住民の生活問題の発見のために果たすべき活動を確認する</a:t>
            </a:r>
            <a:endParaRPr kumimoji="1" lang="en-US" altLang="ja-JP" sz="2400" dirty="0">
              <a:latin typeface="MS PGothic" panose="020B0600070205080204" pitchFamily="34" charset="-128"/>
              <a:ea typeface="MS PGothic" panose="020B0600070205080204" pitchFamily="34" charset="-128"/>
            </a:endParaRPr>
          </a:p>
          <a:p>
            <a:r>
              <a:rPr lang="ja-JP" altLang="en-US" sz="2400">
                <a:latin typeface="MS PGothic" panose="020B0600070205080204" pitchFamily="34" charset="-128"/>
                <a:ea typeface="MS PGothic" panose="020B0600070205080204" pitchFamily="34" charset="-128"/>
              </a:rPr>
              <a:t>③新任民生委員の活動を支える</a:t>
            </a:r>
            <a:endParaRPr lang="en-US" altLang="ja-JP" sz="2400" dirty="0">
              <a:latin typeface="MS PGothic" panose="020B0600070205080204" pitchFamily="34" charset="-128"/>
              <a:ea typeface="MS PGothic" panose="020B0600070205080204" pitchFamily="34" charset="-128"/>
            </a:endParaRPr>
          </a:p>
          <a:p>
            <a:r>
              <a:rPr kumimoji="1" lang="ja-JP" altLang="en-US" sz="2400">
                <a:latin typeface="MS PGothic" panose="020B0600070205080204" pitchFamily="34" charset="-128"/>
                <a:ea typeface="MS PGothic" panose="020B0600070205080204" pitchFamily="34" charset="-128"/>
              </a:rPr>
              <a:t>④単位民児協の運営を工夫する</a:t>
            </a:r>
            <a:r>
              <a:rPr kumimoji="1" lang="en-US" altLang="ja-JP" sz="2400" dirty="0">
                <a:latin typeface="MS PGothic" panose="020B0600070205080204" pitchFamily="34" charset="-128"/>
                <a:ea typeface="MS PGothic" panose="020B0600070205080204" pitchFamily="34" charset="-128"/>
              </a:rPr>
              <a:t>(</a:t>
            </a:r>
            <a:r>
              <a:rPr kumimoji="1" lang="ja-JP" altLang="en-US" sz="2400">
                <a:latin typeface="MS PGothic" panose="020B0600070205080204" pitchFamily="34" charset="-128"/>
                <a:ea typeface="MS PGothic" panose="020B0600070205080204" pitchFamily="34" charset="-128"/>
              </a:rPr>
              <a:t>会議の開催日時の工夫、</a:t>
            </a:r>
            <a:r>
              <a:rPr lang="ja-JP" altLang="ja-JP" sz="2400">
                <a:latin typeface="MS PGothic" panose="020B0600070205080204" pitchFamily="34" charset="-128"/>
                <a:ea typeface="MS PGothic" panose="020B0600070205080204" pitchFamily="34" charset="-128"/>
              </a:rPr>
              <a:t>所属する民生委員が日頃の悩みを話せる場、互いに助け合う場を目指</a:t>
            </a:r>
            <a:r>
              <a:rPr lang="ja-JP" altLang="en-US" sz="2400">
                <a:latin typeface="MS PGothic" panose="020B0600070205080204" pitchFamily="34" charset="-128"/>
                <a:ea typeface="MS PGothic" panose="020B0600070205080204" pitchFamily="34" charset="-128"/>
              </a:rPr>
              <a:t>す</a:t>
            </a:r>
            <a:r>
              <a:rPr lang="en-US" altLang="ja-JP" sz="2400" dirty="0">
                <a:latin typeface="MS PGothic" panose="020B0600070205080204" pitchFamily="34" charset="-128"/>
                <a:ea typeface="MS PGothic" panose="020B0600070205080204" pitchFamily="34" charset="-128"/>
              </a:rPr>
              <a:t>)</a:t>
            </a:r>
          </a:p>
          <a:p>
            <a:r>
              <a:rPr lang="ja-JP" altLang="en-US" sz="2400">
                <a:latin typeface="MS PGothic" panose="020B0600070205080204" pitchFamily="34" charset="-128"/>
                <a:ea typeface="MS PGothic" panose="020B0600070205080204" pitchFamily="34" charset="-128"/>
              </a:rPr>
              <a:t>⑤個人情報保護の確認</a:t>
            </a:r>
            <a:endParaRPr lang="en-US" altLang="ja-JP" sz="2400" dirty="0">
              <a:latin typeface="MS PGothic" panose="020B0600070205080204" pitchFamily="34" charset="-128"/>
              <a:ea typeface="MS PGothic" panose="020B0600070205080204" pitchFamily="34" charset="-128"/>
            </a:endParaRPr>
          </a:p>
          <a:p>
            <a:r>
              <a:rPr lang="ja-JP" altLang="en-US" sz="2400">
                <a:solidFill>
                  <a:srgbClr val="FF0000"/>
                </a:solidFill>
                <a:latin typeface="MS PGothic" panose="020B0600070205080204" pitchFamily="34" charset="-128"/>
                <a:ea typeface="MS PGothic" panose="020B0600070205080204" pitchFamily="34" charset="-128"/>
              </a:rPr>
              <a:t>「リーダーに求められる役割」全民児連</a:t>
            </a:r>
            <a:r>
              <a:rPr lang="en-US" altLang="ja-JP" sz="2400" dirty="0">
                <a:solidFill>
                  <a:srgbClr val="FF0000"/>
                </a:solidFill>
                <a:latin typeface="MS PGothic" panose="020B0600070205080204" pitchFamily="34" charset="-128"/>
                <a:ea typeface="MS PGothic" panose="020B0600070205080204" pitchFamily="34" charset="-128"/>
              </a:rPr>
              <a:t>『View』2021</a:t>
            </a:r>
            <a:r>
              <a:rPr lang="ja-JP" altLang="en-US" sz="2400">
                <a:solidFill>
                  <a:srgbClr val="FF0000"/>
                </a:solidFill>
                <a:latin typeface="MS PGothic" panose="020B0600070205080204" pitchFamily="34" charset="-128"/>
                <a:ea typeface="MS PGothic" panose="020B0600070205080204" pitchFamily="34" charset="-128"/>
              </a:rPr>
              <a:t>年</a:t>
            </a:r>
            <a:r>
              <a:rPr lang="en-US" altLang="ja-JP" sz="2400" dirty="0">
                <a:solidFill>
                  <a:srgbClr val="FF0000"/>
                </a:solidFill>
                <a:latin typeface="MS PGothic" panose="020B0600070205080204" pitchFamily="34" charset="-128"/>
                <a:ea typeface="MS PGothic" panose="020B0600070205080204" pitchFamily="34" charset="-128"/>
              </a:rPr>
              <a:t>9</a:t>
            </a:r>
            <a:r>
              <a:rPr lang="ja-JP" altLang="en-US" sz="2400">
                <a:solidFill>
                  <a:srgbClr val="FF0000"/>
                </a:solidFill>
                <a:latin typeface="MS PGothic" panose="020B0600070205080204" pitchFamily="34" charset="-128"/>
                <a:ea typeface="MS PGothic" panose="020B0600070205080204" pitchFamily="34" charset="-128"/>
              </a:rPr>
              <a:t>月号</a:t>
            </a:r>
            <a:endParaRPr lang="en-US" altLang="ja-JP" sz="2400" dirty="0">
              <a:solidFill>
                <a:srgbClr val="FF0000"/>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3094874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55940" y="6280403"/>
            <a:ext cx="222885" cy="228268"/>
          </a:xfrm>
          <a:prstGeom prst="rect">
            <a:avLst/>
          </a:prstGeom>
        </p:spPr>
        <p:txBody>
          <a:bodyPr vert="horz" wrap="square" lIns="0" tIns="12700" rIns="0" bIns="0" rtlCol="0">
            <a:spAutoFit/>
          </a:bodyPr>
          <a:lstStyle/>
          <a:p>
            <a:pPr marL="12700">
              <a:lnSpc>
                <a:spcPct val="100000"/>
              </a:lnSpc>
              <a:spcBef>
                <a:spcPts val="100"/>
              </a:spcBef>
            </a:pPr>
            <a:r>
              <a:rPr sz="1400" spc="-5" dirty="0">
                <a:latin typeface="Arial"/>
                <a:cs typeface="Arial"/>
              </a:rPr>
              <a:t>3</a:t>
            </a:r>
            <a:r>
              <a:rPr lang="en-US" altLang="ja-JP" sz="1400" spc="-5" dirty="0">
                <a:latin typeface="Arial"/>
                <a:cs typeface="Arial"/>
              </a:rPr>
              <a:t>6</a:t>
            </a:r>
            <a:endParaRPr sz="1400" dirty="0">
              <a:latin typeface="Arial"/>
              <a:cs typeface="Arial"/>
            </a:endParaRPr>
          </a:p>
        </p:txBody>
      </p:sp>
      <p:sp>
        <p:nvSpPr>
          <p:cNvPr id="3" name="object 3"/>
          <p:cNvSpPr txBox="1">
            <a:spLocks noGrp="1"/>
          </p:cNvSpPr>
          <p:nvPr>
            <p:ph type="title"/>
          </p:nvPr>
        </p:nvSpPr>
        <p:spPr>
          <a:xfrm>
            <a:off x="258128" y="311218"/>
            <a:ext cx="8200072" cy="1092287"/>
          </a:xfrm>
          <a:prstGeom prst="rect">
            <a:avLst/>
          </a:prstGeom>
        </p:spPr>
        <p:txBody>
          <a:bodyPr vert="horz" wrap="square" lIns="0" tIns="3175" rIns="0" bIns="0" rtlCol="0">
            <a:spAutoFit/>
          </a:bodyPr>
          <a:lstStyle/>
          <a:p>
            <a:pPr marL="315595" marR="5080" indent="-303530">
              <a:lnSpc>
                <a:spcPct val="101699"/>
              </a:lnSpc>
              <a:spcBef>
                <a:spcPts val="25"/>
              </a:spcBef>
            </a:pPr>
            <a:r>
              <a:rPr lang="ja-JP" altLang="en-US" sz="3600"/>
              <a:t>＜</a:t>
            </a:r>
            <a:r>
              <a:rPr sz="3600" dirty="0" err="1"/>
              <a:t>会長・副会長に求</a:t>
            </a:r>
            <a:r>
              <a:rPr sz="3600" spc="-5" dirty="0" err="1"/>
              <a:t>め</a:t>
            </a:r>
            <a:r>
              <a:rPr sz="3600" dirty="0" err="1"/>
              <a:t>られ</a:t>
            </a:r>
            <a:r>
              <a:rPr sz="3600" spc="5" dirty="0" err="1"/>
              <a:t>る</a:t>
            </a:r>
            <a:r>
              <a:rPr sz="3600" dirty="0" err="1"/>
              <a:t>視点</a:t>
            </a:r>
            <a:r>
              <a:rPr lang="ja-JP" altLang="en-US" sz="3600"/>
              <a:t>＞</a:t>
            </a:r>
            <a:br>
              <a:rPr lang="en-US" sz="3600" dirty="0"/>
            </a:br>
            <a:r>
              <a:rPr sz="3600" dirty="0"/>
              <a:t> </a:t>
            </a:r>
            <a:r>
              <a:rPr lang="ja-JP" altLang="en-US" sz="3600" dirty="0"/>
              <a:t> </a:t>
            </a:r>
            <a:r>
              <a:rPr sz="3600" dirty="0" err="1"/>
              <a:t>リー</a:t>
            </a:r>
            <a:r>
              <a:rPr sz="3600" spc="5" dirty="0" err="1"/>
              <a:t>ダ</a:t>
            </a:r>
            <a:r>
              <a:rPr sz="3600" dirty="0" err="1"/>
              <a:t>ーの能力（</a:t>
            </a:r>
            <a:r>
              <a:rPr sz="3600" spc="-5" dirty="0" err="1">
                <a:latin typeface="Arial"/>
                <a:cs typeface="Arial"/>
              </a:rPr>
              <a:t>LEA</a:t>
            </a:r>
            <a:r>
              <a:rPr sz="3600" dirty="0" err="1">
                <a:latin typeface="Arial"/>
                <a:cs typeface="Arial"/>
              </a:rPr>
              <a:t>D</a:t>
            </a:r>
            <a:r>
              <a:rPr sz="3600" spc="-5" dirty="0" err="1">
                <a:latin typeface="Arial"/>
                <a:cs typeface="Arial"/>
              </a:rPr>
              <a:t>E</a:t>
            </a:r>
            <a:r>
              <a:rPr sz="3600" dirty="0" err="1">
                <a:latin typeface="Arial"/>
                <a:cs typeface="Arial"/>
              </a:rPr>
              <a:t>R</a:t>
            </a:r>
            <a:r>
              <a:rPr sz="3600" dirty="0" err="1"/>
              <a:t>）</a:t>
            </a:r>
            <a:r>
              <a:rPr sz="3600" spc="5" dirty="0" err="1"/>
              <a:t>と</a:t>
            </a:r>
            <a:r>
              <a:rPr sz="3600" dirty="0" err="1"/>
              <a:t>は</a:t>
            </a:r>
            <a:r>
              <a:rPr sz="3600" dirty="0"/>
              <a:t>？</a:t>
            </a:r>
            <a:endParaRPr sz="3600" dirty="0">
              <a:latin typeface="Arial"/>
              <a:cs typeface="Arial"/>
            </a:endParaRPr>
          </a:p>
        </p:txBody>
      </p:sp>
      <p:sp>
        <p:nvSpPr>
          <p:cNvPr id="4" name="object 4"/>
          <p:cNvSpPr txBox="1"/>
          <p:nvPr/>
        </p:nvSpPr>
        <p:spPr>
          <a:xfrm>
            <a:off x="258128" y="2033523"/>
            <a:ext cx="8733472" cy="2207014"/>
          </a:xfrm>
          <a:prstGeom prst="rect">
            <a:avLst/>
          </a:prstGeom>
        </p:spPr>
        <p:txBody>
          <a:bodyPr vert="horz" wrap="square" lIns="0" tIns="13970" rIns="0" bIns="0" rtlCol="0">
            <a:spAutoFit/>
          </a:bodyPr>
          <a:lstStyle/>
          <a:p>
            <a:pPr marL="12700" marR="5080">
              <a:lnSpc>
                <a:spcPct val="99600"/>
              </a:lnSpc>
              <a:spcBef>
                <a:spcPts val="110"/>
              </a:spcBef>
              <a:tabLst>
                <a:tab pos="1640839" algn="l"/>
                <a:tab pos="1861820" algn="l"/>
                <a:tab pos="1960245" algn="l"/>
              </a:tabLst>
            </a:pPr>
            <a:r>
              <a:rPr lang="ja-JP" altLang="en-US" sz="2800" dirty="0">
                <a:latin typeface="Arial"/>
                <a:cs typeface="Arial"/>
              </a:rPr>
              <a:t>Ｌ</a:t>
            </a:r>
            <a:r>
              <a:rPr sz="2800" dirty="0">
                <a:latin typeface="Arial"/>
                <a:cs typeface="Arial"/>
              </a:rPr>
              <a:t>=Listen</a:t>
            </a:r>
            <a:r>
              <a:rPr sz="2800" spc="-10" dirty="0">
                <a:latin typeface="Arial"/>
                <a:cs typeface="Arial"/>
              </a:rPr>
              <a:t> </a:t>
            </a:r>
            <a:r>
              <a:rPr lang="ja-JP" altLang="en-US" sz="2800" spc="-10" dirty="0">
                <a:latin typeface="Arial"/>
                <a:cs typeface="Arial"/>
              </a:rPr>
              <a:t>　　</a:t>
            </a:r>
            <a:r>
              <a:rPr sz="2800" dirty="0" err="1">
                <a:latin typeface="MS PGothic"/>
                <a:cs typeface="MS PGothic"/>
              </a:rPr>
              <a:t>傾聴能力（相手の立場に立</a:t>
            </a:r>
            <a:r>
              <a:rPr sz="2800" spc="-5" dirty="0" err="1">
                <a:latin typeface="MS PGothic"/>
                <a:cs typeface="MS PGothic"/>
              </a:rPr>
              <a:t>って</a:t>
            </a:r>
            <a:r>
              <a:rPr sz="2800" dirty="0" err="1">
                <a:latin typeface="MS PGothic"/>
                <a:cs typeface="MS PGothic"/>
              </a:rPr>
              <a:t>聴け</a:t>
            </a:r>
            <a:r>
              <a:rPr sz="2800" spc="-5" dirty="0" err="1">
                <a:latin typeface="MS PGothic"/>
                <a:cs typeface="MS PGothic"/>
              </a:rPr>
              <a:t>る</a:t>
            </a:r>
            <a:r>
              <a:rPr sz="2800" dirty="0">
                <a:latin typeface="MS PGothic"/>
                <a:cs typeface="MS PGothic"/>
              </a:rPr>
              <a:t>）  </a:t>
            </a:r>
            <a:endParaRPr lang="en-US" sz="2800" dirty="0">
              <a:latin typeface="MS PGothic"/>
              <a:cs typeface="MS PGothic"/>
            </a:endParaRPr>
          </a:p>
          <a:p>
            <a:pPr marL="12700" marR="5080">
              <a:lnSpc>
                <a:spcPct val="99600"/>
              </a:lnSpc>
              <a:spcBef>
                <a:spcPts val="110"/>
              </a:spcBef>
              <a:tabLst>
                <a:tab pos="1640839" algn="l"/>
                <a:tab pos="1861820" algn="l"/>
                <a:tab pos="1960245" algn="l"/>
              </a:tabLst>
            </a:pPr>
            <a:r>
              <a:rPr lang="ja-JP" altLang="en-US" sz="2800" dirty="0">
                <a:latin typeface="Arial"/>
                <a:cs typeface="Arial"/>
              </a:rPr>
              <a:t>Ｅ</a:t>
            </a:r>
            <a:r>
              <a:rPr sz="2800" dirty="0">
                <a:latin typeface="Arial"/>
                <a:cs typeface="Arial"/>
              </a:rPr>
              <a:t>=Explain		</a:t>
            </a:r>
            <a:r>
              <a:rPr sz="2800" dirty="0" err="1">
                <a:latin typeface="MS PGothic"/>
                <a:cs typeface="MS PGothic"/>
              </a:rPr>
              <a:t>説得能力（相手がわか</a:t>
            </a:r>
            <a:r>
              <a:rPr sz="2800" spc="-5" dirty="0" err="1">
                <a:latin typeface="MS PGothic"/>
                <a:cs typeface="MS PGothic"/>
              </a:rPr>
              <a:t>る</a:t>
            </a:r>
            <a:r>
              <a:rPr sz="2800" dirty="0" err="1">
                <a:latin typeface="MS PGothic"/>
                <a:cs typeface="MS PGothic"/>
              </a:rPr>
              <a:t>言葉</a:t>
            </a:r>
            <a:r>
              <a:rPr sz="2800" spc="-5" dirty="0" err="1">
                <a:latin typeface="MS PGothic"/>
                <a:cs typeface="MS PGothic"/>
              </a:rPr>
              <a:t>で</a:t>
            </a:r>
            <a:r>
              <a:rPr sz="2800" dirty="0" err="1">
                <a:latin typeface="MS PGothic"/>
                <a:cs typeface="MS PGothic"/>
              </a:rPr>
              <a:t>説得</a:t>
            </a:r>
            <a:r>
              <a:rPr sz="2800" spc="-5" dirty="0" err="1">
                <a:latin typeface="MS PGothic"/>
                <a:cs typeface="MS PGothic"/>
              </a:rPr>
              <a:t>で</a:t>
            </a:r>
            <a:r>
              <a:rPr sz="2800" dirty="0" err="1">
                <a:latin typeface="MS PGothic"/>
                <a:cs typeface="MS PGothic"/>
              </a:rPr>
              <a:t>き</a:t>
            </a:r>
            <a:r>
              <a:rPr sz="2800" spc="-5" dirty="0" err="1">
                <a:latin typeface="MS PGothic"/>
                <a:cs typeface="MS PGothic"/>
              </a:rPr>
              <a:t>る</a:t>
            </a:r>
            <a:r>
              <a:rPr sz="2800" dirty="0">
                <a:latin typeface="MS PGothic"/>
                <a:cs typeface="MS PGothic"/>
              </a:rPr>
              <a:t>）  </a:t>
            </a:r>
            <a:r>
              <a:rPr lang="ja-JP" altLang="en-US" sz="2800" spc="-5" dirty="0">
                <a:latin typeface="Arial"/>
                <a:cs typeface="Arial"/>
              </a:rPr>
              <a:t>Ａ</a:t>
            </a:r>
            <a:r>
              <a:rPr sz="2800" spc="-5" dirty="0">
                <a:latin typeface="Arial"/>
                <a:cs typeface="Arial"/>
              </a:rPr>
              <a:t>=Assist	</a:t>
            </a:r>
            <a:r>
              <a:rPr lang="ja-JP" altLang="en-US" sz="2800" spc="-5" dirty="0">
                <a:latin typeface="Arial"/>
                <a:cs typeface="Arial"/>
              </a:rPr>
              <a:t>　 </a:t>
            </a:r>
            <a:r>
              <a:rPr sz="2800" dirty="0" err="1">
                <a:latin typeface="MS PGothic"/>
                <a:cs typeface="MS PGothic"/>
              </a:rPr>
              <a:t>共感能力（相手の身に</a:t>
            </a:r>
            <a:r>
              <a:rPr sz="2800" spc="-5" dirty="0" err="1">
                <a:latin typeface="MS PGothic"/>
                <a:cs typeface="MS PGothic"/>
              </a:rPr>
              <a:t>なって</a:t>
            </a:r>
            <a:r>
              <a:rPr sz="2800" dirty="0" err="1">
                <a:latin typeface="MS PGothic"/>
                <a:cs typeface="MS PGothic"/>
              </a:rPr>
              <a:t>支援</a:t>
            </a:r>
            <a:r>
              <a:rPr sz="2800" spc="-5" dirty="0" err="1">
                <a:latin typeface="MS PGothic"/>
                <a:cs typeface="MS PGothic"/>
              </a:rPr>
              <a:t>で</a:t>
            </a:r>
            <a:r>
              <a:rPr sz="2800" dirty="0" err="1">
                <a:latin typeface="MS PGothic"/>
                <a:cs typeface="MS PGothic"/>
              </a:rPr>
              <a:t>き</a:t>
            </a:r>
            <a:r>
              <a:rPr sz="2800" spc="-5" dirty="0" err="1">
                <a:latin typeface="MS PGothic"/>
                <a:cs typeface="MS PGothic"/>
              </a:rPr>
              <a:t>る</a:t>
            </a:r>
            <a:r>
              <a:rPr sz="2800" dirty="0">
                <a:latin typeface="MS PGothic"/>
                <a:cs typeface="MS PGothic"/>
              </a:rPr>
              <a:t>）  </a:t>
            </a:r>
            <a:endParaRPr lang="en-US" sz="2800" dirty="0">
              <a:latin typeface="MS PGothic"/>
              <a:cs typeface="MS PGothic"/>
            </a:endParaRPr>
          </a:p>
          <a:p>
            <a:pPr marL="12700" marR="5080">
              <a:lnSpc>
                <a:spcPct val="99600"/>
              </a:lnSpc>
              <a:spcBef>
                <a:spcPts val="110"/>
              </a:spcBef>
              <a:tabLst>
                <a:tab pos="1640839" algn="l"/>
                <a:tab pos="1861820" algn="l"/>
                <a:tab pos="1960245" algn="l"/>
              </a:tabLst>
            </a:pPr>
            <a:r>
              <a:rPr lang="ja-JP" altLang="en-US" sz="2800" dirty="0">
                <a:latin typeface="Arial"/>
                <a:cs typeface="Arial"/>
              </a:rPr>
              <a:t>Ｄ</a:t>
            </a:r>
            <a:r>
              <a:rPr sz="2800" dirty="0">
                <a:latin typeface="Arial"/>
                <a:cs typeface="Arial"/>
              </a:rPr>
              <a:t>=Disc</a:t>
            </a:r>
            <a:r>
              <a:rPr sz="2800" spc="5" dirty="0">
                <a:latin typeface="Arial"/>
                <a:cs typeface="Arial"/>
              </a:rPr>
              <a:t>u</a:t>
            </a:r>
            <a:r>
              <a:rPr sz="2800" dirty="0">
                <a:latin typeface="Arial"/>
                <a:cs typeface="Arial"/>
              </a:rPr>
              <a:t>ss		</a:t>
            </a:r>
            <a:r>
              <a:rPr sz="2800" dirty="0" err="1">
                <a:latin typeface="MS PGothic"/>
                <a:cs typeface="MS PGothic"/>
              </a:rPr>
              <a:t>討議能力</a:t>
            </a:r>
            <a:endParaRPr lang="en-US" sz="2800" dirty="0">
              <a:latin typeface="MS PGothic"/>
              <a:cs typeface="MS PGothic"/>
            </a:endParaRPr>
          </a:p>
          <a:p>
            <a:pPr marL="12700" marR="5080" algn="r">
              <a:lnSpc>
                <a:spcPct val="99600"/>
              </a:lnSpc>
              <a:spcBef>
                <a:spcPts val="110"/>
              </a:spcBef>
              <a:tabLst>
                <a:tab pos="1640839" algn="l"/>
                <a:tab pos="1861820" algn="l"/>
                <a:tab pos="1960245" algn="l"/>
              </a:tabLst>
            </a:pPr>
            <a:r>
              <a:rPr sz="2800" dirty="0">
                <a:latin typeface="MS PGothic"/>
                <a:cs typeface="MS PGothic"/>
              </a:rPr>
              <a:t>（</a:t>
            </a:r>
            <a:r>
              <a:rPr sz="2800" dirty="0" err="1">
                <a:latin typeface="MS PGothic"/>
                <a:cs typeface="MS PGothic"/>
              </a:rPr>
              <a:t>納得</a:t>
            </a:r>
            <a:r>
              <a:rPr sz="2800" spc="5" dirty="0" err="1">
                <a:latin typeface="MS PGothic"/>
                <a:cs typeface="MS PGothic"/>
              </a:rPr>
              <a:t>し</a:t>
            </a:r>
            <a:r>
              <a:rPr sz="2800" dirty="0" err="1">
                <a:latin typeface="MS PGothic"/>
                <a:cs typeface="MS PGothic"/>
              </a:rPr>
              <a:t>合</a:t>
            </a:r>
            <a:r>
              <a:rPr sz="2800" spc="-5" dirty="0" err="1">
                <a:latin typeface="MS PGothic"/>
                <a:cs typeface="MS PGothic"/>
              </a:rPr>
              <a:t>える</a:t>
            </a:r>
            <a:r>
              <a:rPr sz="2800" spc="5" dirty="0" err="1">
                <a:latin typeface="MS PGothic"/>
                <a:cs typeface="MS PGothic"/>
              </a:rPr>
              <a:t>ま</a:t>
            </a:r>
            <a:r>
              <a:rPr sz="2800" spc="-5" dirty="0" err="1">
                <a:latin typeface="MS PGothic"/>
                <a:cs typeface="MS PGothic"/>
              </a:rPr>
              <a:t>で</a:t>
            </a:r>
            <a:r>
              <a:rPr sz="2800" dirty="0" err="1">
                <a:latin typeface="MS PGothic"/>
                <a:cs typeface="MS PGothic"/>
              </a:rPr>
              <a:t>十分に話</a:t>
            </a:r>
            <a:r>
              <a:rPr sz="2800" spc="5" dirty="0" err="1">
                <a:latin typeface="MS PGothic"/>
                <a:cs typeface="MS PGothic"/>
              </a:rPr>
              <a:t>し</a:t>
            </a:r>
            <a:r>
              <a:rPr sz="2800" dirty="0" err="1">
                <a:latin typeface="MS PGothic"/>
                <a:cs typeface="MS PGothic"/>
              </a:rPr>
              <a:t>合え</a:t>
            </a:r>
            <a:r>
              <a:rPr sz="2800" spc="-5" dirty="0" err="1">
                <a:latin typeface="MS PGothic"/>
                <a:cs typeface="MS PGothic"/>
              </a:rPr>
              <a:t>る</a:t>
            </a:r>
            <a:r>
              <a:rPr sz="2800" spc="-5" dirty="0">
                <a:latin typeface="MS PGothic"/>
                <a:cs typeface="MS PGothic"/>
              </a:rPr>
              <a:t>）</a:t>
            </a:r>
            <a:endParaRPr sz="2800" dirty="0">
              <a:latin typeface="MS PGothic"/>
              <a:cs typeface="MS PGothic"/>
            </a:endParaRPr>
          </a:p>
        </p:txBody>
      </p:sp>
      <p:sp>
        <p:nvSpPr>
          <p:cNvPr id="5" name="object 5"/>
          <p:cNvSpPr txBox="1"/>
          <p:nvPr/>
        </p:nvSpPr>
        <p:spPr>
          <a:xfrm>
            <a:off x="258128" y="4167123"/>
            <a:ext cx="1917064" cy="880369"/>
          </a:xfrm>
          <a:prstGeom prst="rect">
            <a:avLst/>
          </a:prstGeom>
        </p:spPr>
        <p:txBody>
          <a:bodyPr vert="horz" wrap="square" lIns="0" tIns="33655" rIns="0" bIns="0" rtlCol="0">
            <a:spAutoFit/>
          </a:bodyPr>
          <a:lstStyle/>
          <a:p>
            <a:pPr marL="12700" marR="5080">
              <a:lnSpc>
                <a:spcPts val="3290"/>
              </a:lnSpc>
              <a:spcBef>
                <a:spcPts val="265"/>
              </a:spcBef>
            </a:pPr>
            <a:r>
              <a:rPr lang="ja-JP" altLang="en-US" sz="2800" dirty="0">
                <a:latin typeface="Arial"/>
                <a:cs typeface="Arial"/>
              </a:rPr>
              <a:t>Ｅ</a:t>
            </a:r>
            <a:r>
              <a:rPr sz="2800" dirty="0">
                <a:latin typeface="Arial"/>
                <a:cs typeface="Arial"/>
              </a:rPr>
              <a:t>=Evaluate  R=R</a:t>
            </a:r>
            <a:r>
              <a:rPr sz="2800" spc="5" dirty="0">
                <a:latin typeface="Arial"/>
                <a:cs typeface="Arial"/>
              </a:rPr>
              <a:t>e</a:t>
            </a:r>
            <a:r>
              <a:rPr sz="2800" dirty="0">
                <a:latin typeface="Arial"/>
                <a:cs typeface="Arial"/>
              </a:rPr>
              <a:t>s</a:t>
            </a:r>
            <a:r>
              <a:rPr sz="2800" spc="5" dirty="0">
                <a:latin typeface="Arial"/>
                <a:cs typeface="Arial"/>
              </a:rPr>
              <a:t>pon</a:t>
            </a:r>
            <a:r>
              <a:rPr sz="2800" dirty="0">
                <a:latin typeface="Arial"/>
                <a:cs typeface="Arial"/>
              </a:rPr>
              <a:t>d</a:t>
            </a:r>
          </a:p>
        </p:txBody>
      </p:sp>
      <p:sp>
        <p:nvSpPr>
          <p:cNvPr id="6" name="object 6"/>
          <p:cNvSpPr txBox="1"/>
          <p:nvPr/>
        </p:nvSpPr>
        <p:spPr>
          <a:xfrm>
            <a:off x="2255520" y="4167123"/>
            <a:ext cx="6050280" cy="869950"/>
          </a:xfrm>
          <a:prstGeom prst="rect">
            <a:avLst/>
          </a:prstGeom>
        </p:spPr>
        <p:txBody>
          <a:bodyPr vert="horz" wrap="square" lIns="0" tIns="12700" rIns="0" bIns="0" rtlCol="0">
            <a:spAutoFit/>
          </a:bodyPr>
          <a:lstStyle/>
          <a:p>
            <a:pPr marL="12700">
              <a:lnSpc>
                <a:spcPts val="3325"/>
              </a:lnSpc>
              <a:spcBef>
                <a:spcPts val="100"/>
              </a:spcBef>
            </a:pPr>
            <a:r>
              <a:rPr sz="2800" dirty="0" err="1">
                <a:latin typeface="MS PGothic"/>
                <a:cs typeface="MS PGothic"/>
              </a:rPr>
              <a:t>評価能力（的確に評価</a:t>
            </a:r>
            <a:r>
              <a:rPr sz="2800" spc="-5" dirty="0" err="1">
                <a:latin typeface="MS PGothic"/>
                <a:cs typeface="MS PGothic"/>
              </a:rPr>
              <a:t>で</a:t>
            </a:r>
            <a:r>
              <a:rPr sz="2800" dirty="0" err="1">
                <a:latin typeface="MS PGothic"/>
                <a:cs typeface="MS PGothic"/>
              </a:rPr>
              <a:t>き</a:t>
            </a:r>
            <a:r>
              <a:rPr sz="2800" spc="-5" dirty="0" err="1">
                <a:latin typeface="MS PGothic"/>
                <a:cs typeface="MS PGothic"/>
              </a:rPr>
              <a:t>る</a:t>
            </a:r>
            <a:r>
              <a:rPr sz="2800" dirty="0">
                <a:latin typeface="MS PGothic"/>
                <a:cs typeface="MS PGothic"/>
              </a:rPr>
              <a:t>）</a:t>
            </a:r>
            <a:endParaRPr lang="en-US" sz="2800" dirty="0">
              <a:latin typeface="MS PGothic"/>
              <a:cs typeface="MS PGothic"/>
            </a:endParaRPr>
          </a:p>
          <a:p>
            <a:pPr marL="12700">
              <a:lnSpc>
                <a:spcPts val="3325"/>
              </a:lnSpc>
              <a:spcBef>
                <a:spcPts val="100"/>
              </a:spcBef>
            </a:pPr>
            <a:r>
              <a:rPr sz="2800" dirty="0" err="1">
                <a:latin typeface="MS PGothic"/>
                <a:cs typeface="MS PGothic"/>
              </a:rPr>
              <a:t>遂行能力（期待</a:t>
            </a:r>
            <a:r>
              <a:rPr sz="2800" spc="5" dirty="0" err="1">
                <a:latin typeface="MS PGothic"/>
                <a:cs typeface="MS PGothic"/>
              </a:rPr>
              <a:t>さ</a:t>
            </a:r>
            <a:r>
              <a:rPr sz="2800" dirty="0" err="1">
                <a:latin typeface="MS PGothic"/>
                <a:cs typeface="MS PGothic"/>
              </a:rPr>
              <a:t>れ</a:t>
            </a:r>
            <a:r>
              <a:rPr sz="2800" spc="5" dirty="0" err="1">
                <a:latin typeface="MS PGothic"/>
                <a:cs typeface="MS PGothic"/>
              </a:rPr>
              <a:t>たこと</a:t>
            </a:r>
            <a:r>
              <a:rPr sz="2800" dirty="0" err="1">
                <a:latin typeface="MS PGothic"/>
                <a:cs typeface="MS PGothic"/>
              </a:rPr>
              <a:t>に応</a:t>
            </a:r>
            <a:r>
              <a:rPr sz="2800" spc="-5" dirty="0" err="1">
                <a:latin typeface="MS PGothic"/>
                <a:cs typeface="MS PGothic"/>
              </a:rPr>
              <a:t>えら</a:t>
            </a:r>
            <a:r>
              <a:rPr sz="2800" dirty="0" err="1">
                <a:latin typeface="MS PGothic"/>
                <a:cs typeface="MS PGothic"/>
              </a:rPr>
              <a:t>れ</a:t>
            </a:r>
            <a:r>
              <a:rPr sz="2800" spc="-5" dirty="0" err="1">
                <a:latin typeface="MS PGothic"/>
                <a:cs typeface="MS PGothic"/>
              </a:rPr>
              <a:t>る</a:t>
            </a:r>
            <a:r>
              <a:rPr sz="2800" dirty="0">
                <a:latin typeface="MS PGothic"/>
                <a:cs typeface="MS PGothic"/>
              </a:rPr>
              <a:t>）</a:t>
            </a:r>
          </a:p>
        </p:txBody>
      </p:sp>
      <p:sp>
        <p:nvSpPr>
          <p:cNvPr id="7" name="object 7"/>
          <p:cNvSpPr txBox="1"/>
          <p:nvPr/>
        </p:nvSpPr>
        <p:spPr>
          <a:xfrm>
            <a:off x="258128" y="5081523"/>
            <a:ext cx="8538210" cy="869950"/>
          </a:xfrm>
          <a:prstGeom prst="rect">
            <a:avLst/>
          </a:prstGeom>
        </p:spPr>
        <p:txBody>
          <a:bodyPr vert="horz" wrap="square" lIns="0" tIns="33655" rIns="0" bIns="0" rtlCol="0">
            <a:spAutoFit/>
          </a:bodyPr>
          <a:lstStyle/>
          <a:p>
            <a:pPr marL="12700" marR="5080" indent="269875">
              <a:lnSpc>
                <a:spcPts val="3290"/>
              </a:lnSpc>
              <a:spcBef>
                <a:spcPts val="265"/>
              </a:spcBef>
            </a:pPr>
            <a:r>
              <a:rPr sz="2800" spc="-5" dirty="0">
                <a:latin typeface="MS PGothic"/>
                <a:cs typeface="MS PGothic"/>
              </a:rPr>
              <a:t>リー</a:t>
            </a:r>
            <a:r>
              <a:rPr sz="2800" spc="5" dirty="0">
                <a:latin typeface="MS PGothic"/>
                <a:cs typeface="MS PGothic"/>
              </a:rPr>
              <a:t>ダ</a:t>
            </a:r>
            <a:r>
              <a:rPr sz="2800" spc="-5" dirty="0">
                <a:latin typeface="MS PGothic"/>
                <a:cs typeface="MS PGothic"/>
              </a:rPr>
              <a:t>ー</a:t>
            </a:r>
            <a:r>
              <a:rPr sz="2800" spc="5" dirty="0">
                <a:latin typeface="MS PGothic"/>
                <a:cs typeface="MS PGothic"/>
              </a:rPr>
              <a:t>とし</a:t>
            </a:r>
            <a:r>
              <a:rPr sz="2800" spc="-5" dirty="0">
                <a:latin typeface="MS PGothic"/>
                <a:cs typeface="MS PGothic"/>
              </a:rPr>
              <a:t>て</a:t>
            </a:r>
            <a:r>
              <a:rPr sz="2800" dirty="0">
                <a:latin typeface="MS PGothic"/>
                <a:cs typeface="MS PGothic"/>
              </a:rPr>
              <a:t>の絶対的</a:t>
            </a:r>
            <a:r>
              <a:rPr sz="2800" spc="-5" dirty="0">
                <a:latin typeface="MS PGothic"/>
                <a:cs typeface="MS PGothic"/>
              </a:rPr>
              <a:t>な</a:t>
            </a:r>
            <a:r>
              <a:rPr sz="2800" dirty="0">
                <a:latin typeface="MS PGothic"/>
                <a:cs typeface="MS PGothic"/>
              </a:rPr>
              <a:t>正解は</a:t>
            </a:r>
            <a:r>
              <a:rPr sz="2800" spc="-5" dirty="0">
                <a:latin typeface="MS PGothic"/>
                <a:cs typeface="MS PGothic"/>
              </a:rPr>
              <a:t>な</a:t>
            </a:r>
            <a:r>
              <a:rPr sz="2800" dirty="0">
                <a:latin typeface="MS PGothic"/>
                <a:cs typeface="MS PGothic"/>
              </a:rPr>
              <a:t>い。状況におい</a:t>
            </a:r>
            <a:r>
              <a:rPr sz="2800" spc="-5" dirty="0">
                <a:latin typeface="MS PGothic"/>
                <a:cs typeface="MS PGothic"/>
              </a:rPr>
              <a:t>て</a:t>
            </a:r>
            <a:r>
              <a:rPr sz="2800" dirty="0">
                <a:latin typeface="MS PGothic"/>
                <a:cs typeface="MS PGothic"/>
              </a:rPr>
              <a:t>適 確</a:t>
            </a:r>
            <a:r>
              <a:rPr sz="2800" spc="-5" dirty="0">
                <a:latin typeface="MS PGothic"/>
                <a:cs typeface="MS PGothic"/>
              </a:rPr>
              <a:t>で</a:t>
            </a:r>
            <a:r>
              <a:rPr sz="2800" dirty="0">
                <a:latin typeface="MS PGothic"/>
                <a:cs typeface="MS PGothic"/>
              </a:rPr>
              <a:t>あ</a:t>
            </a:r>
            <a:r>
              <a:rPr sz="2800" spc="-5" dirty="0">
                <a:latin typeface="MS PGothic"/>
                <a:cs typeface="MS PGothic"/>
              </a:rPr>
              <a:t>る</a:t>
            </a:r>
            <a:r>
              <a:rPr sz="2800" dirty="0">
                <a:latin typeface="MS PGothic"/>
                <a:cs typeface="MS PGothic"/>
              </a:rPr>
              <a:t>かが必要</a:t>
            </a:r>
          </a:p>
        </p:txBody>
      </p:sp>
    </p:spTree>
    <p:extLst>
      <p:ext uri="{BB962C8B-B14F-4D97-AF65-F5344CB8AC3E}">
        <p14:creationId xmlns:p14="http://schemas.microsoft.com/office/powerpoint/2010/main" val="1567219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6368" y="544068"/>
            <a:ext cx="6141720" cy="689932"/>
          </a:xfrm>
          <a:prstGeom prst="rect">
            <a:avLst/>
          </a:prstGeom>
        </p:spPr>
        <p:txBody>
          <a:bodyPr vert="horz" wrap="square" lIns="0" tIns="12700" rIns="0" bIns="0" rtlCol="0">
            <a:spAutoFit/>
          </a:bodyPr>
          <a:lstStyle/>
          <a:p>
            <a:pPr marL="12700">
              <a:lnSpc>
                <a:spcPct val="100000"/>
              </a:lnSpc>
              <a:spcBef>
                <a:spcPts val="100"/>
              </a:spcBef>
            </a:pPr>
            <a:r>
              <a:rPr lang="en-US" altLang="ja-JP" sz="4400" dirty="0" err="1">
                <a:latin typeface="MS Gothic"/>
              </a:rPr>
              <a:t>Ⅴ</a:t>
            </a:r>
            <a:r>
              <a:rPr sz="4400" dirty="0" err="1"/>
              <a:t>）明日の地域社会を描く</a:t>
            </a:r>
            <a:endParaRPr sz="4400" dirty="0">
              <a:latin typeface="MS Gothic"/>
              <a:cs typeface="MS Gothic"/>
            </a:endParaRPr>
          </a:p>
        </p:txBody>
      </p:sp>
      <p:sp>
        <p:nvSpPr>
          <p:cNvPr id="4" name="object 4"/>
          <p:cNvSpPr txBox="1"/>
          <p:nvPr/>
        </p:nvSpPr>
        <p:spPr>
          <a:xfrm>
            <a:off x="840739" y="1543812"/>
            <a:ext cx="7528559" cy="4200525"/>
          </a:xfrm>
          <a:prstGeom prst="rect">
            <a:avLst/>
          </a:prstGeom>
        </p:spPr>
        <p:txBody>
          <a:bodyPr vert="horz" wrap="square" lIns="0" tIns="3175" rIns="0" bIns="0" rtlCol="0">
            <a:spAutoFit/>
          </a:bodyPr>
          <a:lstStyle/>
          <a:p>
            <a:pPr marL="1702435" marR="2367280" indent="168275">
              <a:lnSpc>
                <a:spcPct val="101899"/>
              </a:lnSpc>
              <a:spcBef>
                <a:spcPts val="25"/>
              </a:spcBef>
            </a:pPr>
            <a:r>
              <a:rPr sz="3200" dirty="0">
                <a:solidFill>
                  <a:srgbClr val="FF0000"/>
                </a:solidFill>
                <a:latin typeface="MS PGothic"/>
                <a:cs typeface="MS PGothic"/>
              </a:rPr>
              <a:t>被災地の復興は、 私</a:t>
            </a:r>
            <a:r>
              <a:rPr sz="3200" spc="-5" dirty="0">
                <a:solidFill>
                  <a:srgbClr val="FF0000"/>
                </a:solidFill>
                <a:latin typeface="MS PGothic"/>
                <a:cs typeface="MS PGothic"/>
              </a:rPr>
              <a:t>た</a:t>
            </a:r>
            <a:r>
              <a:rPr sz="3200" dirty="0">
                <a:solidFill>
                  <a:srgbClr val="FF0000"/>
                </a:solidFill>
                <a:latin typeface="MS PGothic"/>
                <a:cs typeface="MS PGothic"/>
              </a:rPr>
              <a:t>ちの未来である</a:t>
            </a:r>
            <a:endParaRPr sz="3200" dirty="0">
              <a:latin typeface="MS PGothic"/>
              <a:cs typeface="MS PGothic"/>
            </a:endParaRPr>
          </a:p>
          <a:p>
            <a:pPr marL="241300">
              <a:lnSpc>
                <a:spcPct val="100000"/>
              </a:lnSpc>
              <a:spcBef>
                <a:spcPts val="1355"/>
              </a:spcBef>
            </a:pPr>
            <a:r>
              <a:rPr sz="2400" dirty="0">
                <a:latin typeface="MS PGothic"/>
                <a:cs typeface="MS PGothic"/>
              </a:rPr>
              <a:t>前提</a:t>
            </a:r>
          </a:p>
          <a:p>
            <a:pPr marL="12700">
              <a:lnSpc>
                <a:spcPts val="3325"/>
              </a:lnSpc>
              <a:spcBef>
                <a:spcPts val="725"/>
              </a:spcBef>
            </a:pPr>
            <a:r>
              <a:rPr sz="2800" dirty="0">
                <a:latin typeface="MS PGothic"/>
                <a:cs typeface="MS PGothic"/>
              </a:rPr>
              <a:t>①</a:t>
            </a:r>
            <a:r>
              <a:rPr sz="2800" spc="5" dirty="0">
                <a:latin typeface="MS PGothic"/>
                <a:cs typeface="MS PGothic"/>
              </a:rPr>
              <a:t>コ</a:t>
            </a:r>
            <a:r>
              <a:rPr sz="2800" dirty="0">
                <a:latin typeface="MS PGothic"/>
                <a:cs typeface="MS PGothic"/>
              </a:rPr>
              <a:t>ミュニテ</a:t>
            </a:r>
            <a:r>
              <a:rPr sz="2800" spc="-5" dirty="0">
                <a:latin typeface="MS PGothic"/>
                <a:cs typeface="MS PGothic"/>
              </a:rPr>
              <a:t>ィ</a:t>
            </a:r>
            <a:r>
              <a:rPr sz="2800" dirty="0">
                <a:latin typeface="MS PGothic"/>
                <a:cs typeface="MS PGothic"/>
              </a:rPr>
              <a:t>に所属</a:t>
            </a:r>
            <a:r>
              <a:rPr sz="2800" spc="-5" dirty="0">
                <a:latin typeface="MS PGothic"/>
                <a:cs typeface="MS PGothic"/>
              </a:rPr>
              <a:t>するも</a:t>
            </a:r>
            <a:r>
              <a:rPr sz="2800" dirty="0">
                <a:latin typeface="MS PGothic"/>
                <a:cs typeface="MS PGothic"/>
              </a:rPr>
              <a:t>の同士の相互の関わり</a:t>
            </a:r>
          </a:p>
          <a:p>
            <a:pPr marL="12700">
              <a:lnSpc>
                <a:spcPts val="3325"/>
              </a:lnSpc>
            </a:pPr>
            <a:r>
              <a:rPr sz="2800" dirty="0">
                <a:latin typeface="MS PGothic"/>
                <a:cs typeface="MS PGothic"/>
              </a:rPr>
              <a:t>②関わ</a:t>
            </a:r>
            <a:r>
              <a:rPr sz="2800" spc="-5" dirty="0">
                <a:latin typeface="MS PGothic"/>
                <a:cs typeface="MS PGothic"/>
              </a:rPr>
              <a:t>り</a:t>
            </a:r>
            <a:r>
              <a:rPr sz="2800" dirty="0">
                <a:latin typeface="MS PGothic"/>
                <a:cs typeface="MS PGothic"/>
              </a:rPr>
              <a:t>対</a:t>
            </a:r>
            <a:r>
              <a:rPr sz="2800" spc="-5" dirty="0">
                <a:latin typeface="MS PGothic"/>
                <a:cs typeface="MS PGothic"/>
              </a:rPr>
              <a:t>するア</a:t>
            </a:r>
            <a:r>
              <a:rPr sz="2800" dirty="0">
                <a:latin typeface="MS PGothic"/>
                <a:cs typeface="MS PGothic"/>
              </a:rPr>
              <a:t>イ</a:t>
            </a:r>
            <a:r>
              <a:rPr sz="2800" spc="-5" dirty="0">
                <a:latin typeface="MS PGothic"/>
                <a:cs typeface="MS PGothic"/>
              </a:rPr>
              <a:t>デン</a:t>
            </a:r>
            <a:r>
              <a:rPr sz="2800" dirty="0">
                <a:latin typeface="MS PGothic"/>
                <a:cs typeface="MS PGothic"/>
              </a:rPr>
              <a:t>テ</a:t>
            </a:r>
            <a:r>
              <a:rPr sz="2800" spc="-5" dirty="0">
                <a:latin typeface="MS PGothic"/>
                <a:cs typeface="MS PGothic"/>
              </a:rPr>
              <a:t>ィ</a:t>
            </a:r>
            <a:r>
              <a:rPr sz="2800" dirty="0">
                <a:latin typeface="MS PGothic"/>
                <a:cs typeface="MS PGothic"/>
              </a:rPr>
              <a:t>テ</a:t>
            </a:r>
            <a:r>
              <a:rPr sz="2800" spc="-5" dirty="0">
                <a:latin typeface="MS PGothic"/>
                <a:cs typeface="MS PGothic"/>
              </a:rPr>
              <a:t>ィ</a:t>
            </a:r>
            <a:r>
              <a:rPr sz="2800" dirty="0">
                <a:latin typeface="MS PGothic"/>
                <a:cs typeface="MS PGothic"/>
              </a:rPr>
              <a:t>、愛着</a:t>
            </a:r>
          </a:p>
          <a:p>
            <a:pPr marL="12700">
              <a:lnSpc>
                <a:spcPct val="100000"/>
              </a:lnSpc>
              <a:spcBef>
                <a:spcPts val="50"/>
              </a:spcBef>
            </a:pPr>
            <a:r>
              <a:rPr sz="2800" dirty="0">
                <a:latin typeface="MS PGothic"/>
                <a:cs typeface="MS PGothic"/>
              </a:rPr>
              <a:t>③</a:t>
            </a:r>
            <a:r>
              <a:rPr sz="2800" spc="5" dirty="0">
                <a:latin typeface="MS PGothic"/>
                <a:cs typeface="MS PGothic"/>
              </a:rPr>
              <a:t>そ</a:t>
            </a:r>
            <a:r>
              <a:rPr sz="2800" dirty="0">
                <a:latin typeface="MS PGothic"/>
                <a:cs typeface="MS PGothic"/>
              </a:rPr>
              <a:t>れ</a:t>
            </a:r>
            <a:r>
              <a:rPr sz="2800" spc="-5" dirty="0">
                <a:latin typeface="MS PGothic"/>
                <a:cs typeface="MS PGothic"/>
              </a:rPr>
              <a:t>ら</a:t>
            </a:r>
            <a:r>
              <a:rPr sz="2800" dirty="0">
                <a:latin typeface="MS PGothic"/>
                <a:cs typeface="MS PGothic"/>
              </a:rPr>
              <a:t>を実現</a:t>
            </a:r>
            <a:r>
              <a:rPr sz="2800" spc="5" dirty="0">
                <a:latin typeface="MS PGothic"/>
                <a:cs typeface="MS PGothic"/>
              </a:rPr>
              <a:t>し</a:t>
            </a:r>
            <a:r>
              <a:rPr sz="2800" dirty="0">
                <a:latin typeface="MS PGothic"/>
                <a:cs typeface="MS PGothic"/>
              </a:rPr>
              <a:t>や</a:t>
            </a:r>
            <a:r>
              <a:rPr sz="2800" spc="-5" dirty="0">
                <a:latin typeface="MS PGothic"/>
                <a:cs typeface="MS PGothic"/>
              </a:rPr>
              <a:t>す</a:t>
            </a:r>
            <a:r>
              <a:rPr sz="2800" dirty="0">
                <a:latin typeface="MS PGothic"/>
                <a:cs typeface="MS PGothic"/>
              </a:rPr>
              <a:t>い地理的</a:t>
            </a:r>
            <a:r>
              <a:rPr sz="2800" spc="-5" dirty="0">
                <a:latin typeface="MS PGothic"/>
                <a:cs typeface="MS PGothic"/>
              </a:rPr>
              <a:t>な</a:t>
            </a:r>
            <a:r>
              <a:rPr sz="2800" dirty="0">
                <a:latin typeface="MS PGothic"/>
                <a:cs typeface="MS PGothic"/>
              </a:rPr>
              <a:t>空間</a:t>
            </a:r>
          </a:p>
          <a:p>
            <a:pPr marL="12700">
              <a:lnSpc>
                <a:spcPts val="3335"/>
              </a:lnSpc>
              <a:spcBef>
                <a:spcPts val="25"/>
              </a:spcBef>
            </a:pPr>
            <a:r>
              <a:rPr sz="2800" dirty="0">
                <a:latin typeface="MS PGothic"/>
                <a:cs typeface="MS PGothic"/>
              </a:rPr>
              <a:t>④互いを認め合</a:t>
            </a:r>
            <a:r>
              <a:rPr sz="2800" spc="-5" dirty="0">
                <a:latin typeface="MS PGothic"/>
                <a:cs typeface="MS PGothic"/>
              </a:rPr>
              <a:t>う</a:t>
            </a:r>
            <a:r>
              <a:rPr sz="2800" spc="5" dirty="0">
                <a:latin typeface="MS PGothic"/>
                <a:cs typeface="MS PGothic"/>
              </a:rPr>
              <a:t>コ</a:t>
            </a:r>
            <a:r>
              <a:rPr sz="2800" spc="-5" dirty="0">
                <a:latin typeface="MS PGothic"/>
                <a:cs typeface="MS PGothic"/>
              </a:rPr>
              <a:t>ン</a:t>
            </a:r>
            <a:r>
              <a:rPr sz="2800" dirty="0">
                <a:latin typeface="MS PGothic"/>
                <a:cs typeface="MS PGothic"/>
              </a:rPr>
              <a:t>セ</a:t>
            </a:r>
            <a:r>
              <a:rPr sz="2800" spc="-5" dirty="0">
                <a:latin typeface="MS PGothic"/>
                <a:cs typeface="MS PGothic"/>
              </a:rPr>
              <a:t>ン</a:t>
            </a:r>
            <a:r>
              <a:rPr sz="2800" dirty="0">
                <a:latin typeface="MS PGothic"/>
                <a:cs typeface="MS PGothic"/>
              </a:rPr>
              <a:t>サ</a:t>
            </a:r>
            <a:r>
              <a:rPr sz="2800" spc="-5" dirty="0">
                <a:latin typeface="MS PGothic"/>
                <a:cs typeface="MS PGothic"/>
              </a:rPr>
              <a:t>ス</a:t>
            </a:r>
            <a:r>
              <a:rPr sz="2800" spc="5" dirty="0">
                <a:latin typeface="MS PGothic"/>
                <a:cs typeface="MS PGothic"/>
              </a:rPr>
              <a:t>と</a:t>
            </a:r>
            <a:r>
              <a:rPr sz="2800" dirty="0">
                <a:latin typeface="MS PGothic"/>
                <a:cs typeface="MS PGothic"/>
              </a:rPr>
              <a:t>一定の規範</a:t>
            </a:r>
          </a:p>
          <a:p>
            <a:pPr marL="12700">
              <a:lnSpc>
                <a:spcPts val="3335"/>
              </a:lnSpc>
            </a:pPr>
            <a:r>
              <a:rPr sz="2800" dirty="0">
                <a:latin typeface="MS PGothic"/>
                <a:cs typeface="MS PGothic"/>
              </a:rPr>
              <a:t>⑤</a:t>
            </a:r>
            <a:r>
              <a:rPr sz="2800" spc="5" dirty="0">
                <a:latin typeface="MS PGothic"/>
                <a:cs typeface="MS PGothic"/>
              </a:rPr>
              <a:t>コ</a:t>
            </a:r>
            <a:r>
              <a:rPr sz="2800" dirty="0">
                <a:latin typeface="MS PGothic"/>
                <a:cs typeface="MS PGothic"/>
              </a:rPr>
              <a:t>ミュニテ</a:t>
            </a:r>
            <a:r>
              <a:rPr sz="2800" spc="-5" dirty="0">
                <a:latin typeface="MS PGothic"/>
                <a:cs typeface="MS PGothic"/>
              </a:rPr>
              <a:t>ィ</a:t>
            </a:r>
            <a:r>
              <a:rPr sz="2800" dirty="0">
                <a:latin typeface="MS PGothic"/>
                <a:cs typeface="MS PGothic"/>
              </a:rPr>
              <a:t>を支</a:t>
            </a:r>
            <a:r>
              <a:rPr sz="2800" spc="-5" dirty="0">
                <a:latin typeface="MS PGothic"/>
                <a:cs typeface="MS PGothic"/>
              </a:rPr>
              <a:t>える</a:t>
            </a:r>
            <a:r>
              <a:rPr sz="2800" dirty="0">
                <a:latin typeface="MS PGothic"/>
                <a:cs typeface="MS PGothic"/>
              </a:rPr>
              <a:t>宗教や祭</a:t>
            </a:r>
            <a:r>
              <a:rPr sz="2800" spc="-5" dirty="0">
                <a:latin typeface="MS PGothic"/>
                <a:cs typeface="MS PGothic"/>
              </a:rPr>
              <a:t>り</a:t>
            </a:r>
            <a:r>
              <a:rPr sz="2800" dirty="0">
                <a:latin typeface="MS PGothic"/>
                <a:cs typeface="MS PGothic"/>
              </a:rPr>
              <a:t>等の文化の形成</a:t>
            </a:r>
          </a:p>
          <a:p>
            <a:pPr marL="12700">
              <a:lnSpc>
                <a:spcPct val="100000"/>
              </a:lnSpc>
              <a:spcBef>
                <a:spcPts val="45"/>
              </a:spcBef>
            </a:pPr>
            <a:r>
              <a:rPr sz="2800" dirty="0">
                <a:latin typeface="MS PGothic"/>
                <a:cs typeface="MS PGothic"/>
              </a:rPr>
              <a:t>⑥人材や活動等の一定の地域資源の存在</a:t>
            </a:r>
          </a:p>
        </p:txBody>
      </p:sp>
      <p:sp>
        <p:nvSpPr>
          <p:cNvPr id="3" name="スライド番号プレースホルダー 2">
            <a:extLst>
              <a:ext uri="{FF2B5EF4-FFF2-40B4-BE49-F238E27FC236}">
                <a16:creationId xmlns:a16="http://schemas.microsoft.com/office/drawing/2014/main" id="{80743A49-5EDE-344F-8A77-09A3189567F9}"/>
              </a:ext>
            </a:extLst>
          </p:cNvPr>
          <p:cNvSpPr>
            <a:spLocks noGrp="1"/>
          </p:cNvSpPr>
          <p:nvPr>
            <p:ph type="sldNum" sz="quarter" idx="7"/>
          </p:nvPr>
        </p:nvSpPr>
        <p:spPr/>
        <p:txBody>
          <a:bodyPr/>
          <a:lstStyle/>
          <a:p>
            <a:fld id="{B6F15528-21DE-4FAA-801E-634DDDAF4B2B}" type="slidenum">
              <a:rPr lang="en-US" altLang="ja-JP" smtClean="0"/>
              <a:t>34</a:t>
            </a:fld>
            <a:endParaRPr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95288" y="876300"/>
            <a:ext cx="7913686" cy="5275262"/>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066801" y="6205220"/>
            <a:ext cx="6863714" cy="382156"/>
          </a:xfrm>
          <a:prstGeom prst="rect">
            <a:avLst/>
          </a:prstGeom>
        </p:spPr>
        <p:txBody>
          <a:bodyPr vert="horz" wrap="square" lIns="0" tIns="12700" rIns="0" bIns="0" rtlCol="0">
            <a:spAutoFit/>
          </a:bodyPr>
          <a:lstStyle/>
          <a:p>
            <a:pPr marL="12700">
              <a:lnSpc>
                <a:spcPct val="100000"/>
              </a:lnSpc>
              <a:spcBef>
                <a:spcPts val="100"/>
              </a:spcBef>
            </a:pPr>
            <a:r>
              <a:rPr sz="2400" dirty="0">
                <a:latin typeface="MS PGothic"/>
                <a:cs typeface="MS PGothic"/>
              </a:rPr>
              <a:t>第</a:t>
            </a:r>
            <a:r>
              <a:rPr sz="2400" dirty="0">
                <a:latin typeface="Arial"/>
                <a:cs typeface="Arial"/>
              </a:rPr>
              <a:t>82</a:t>
            </a:r>
            <a:r>
              <a:rPr sz="2400" dirty="0">
                <a:latin typeface="MS PGothic"/>
                <a:cs typeface="MS PGothic"/>
              </a:rPr>
              <a:t>回大会</a:t>
            </a:r>
            <a:r>
              <a:rPr lang="ja-JP" altLang="en-US" sz="2400" dirty="0">
                <a:latin typeface="MS PGothic"/>
                <a:cs typeface="MS PGothic"/>
              </a:rPr>
              <a:t>　</a:t>
            </a:r>
            <a:r>
              <a:rPr sz="2400" dirty="0" err="1">
                <a:latin typeface="MS PGothic"/>
                <a:cs typeface="MS PGothic"/>
              </a:rPr>
              <a:t>全国民生委員児童委員大会</a:t>
            </a:r>
            <a:r>
              <a:rPr lang="ja-JP" altLang="en-US" sz="2400" dirty="0">
                <a:latin typeface="Arial"/>
                <a:cs typeface="Arial"/>
              </a:rPr>
              <a:t>（</a:t>
            </a:r>
            <a:r>
              <a:rPr sz="2400" dirty="0">
                <a:latin typeface="Arial"/>
                <a:cs typeface="Arial"/>
              </a:rPr>
              <a:t>2013</a:t>
            </a:r>
            <a:r>
              <a:rPr sz="2400" dirty="0">
                <a:latin typeface="MS PGothic"/>
                <a:cs typeface="MS PGothic"/>
              </a:rPr>
              <a:t>年</a:t>
            </a:r>
            <a:r>
              <a:rPr lang="ja-JP" altLang="en-US" sz="2400" dirty="0">
                <a:latin typeface="MS PGothic"/>
                <a:cs typeface="MS PGothic"/>
              </a:rPr>
              <a:t>）</a:t>
            </a:r>
            <a:endParaRPr sz="2400" dirty="0">
              <a:latin typeface="MS PGothic"/>
              <a:cs typeface="MS PGothic"/>
            </a:endParaRPr>
          </a:p>
        </p:txBody>
      </p:sp>
      <p:sp>
        <p:nvSpPr>
          <p:cNvPr id="5" name="object 5"/>
          <p:cNvSpPr txBox="1">
            <a:spLocks noGrp="1"/>
          </p:cNvSpPr>
          <p:nvPr>
            <p:ph type="title"/>
          </p:nvPr>
        </p:nvSpPr>
        <p:spPr>
          <a:xfrm>
            <a:off x="585152" y="273811"/>
            <a:ext cx="1556385" cy="574040"/>
          </a:xfrm>
          <a:prstGeom prst="rect">
            <a:avLst/>
          </a:prstGeom>
        </p:spPr>
        <p:txBody>
          <a:bodyPr vert="horz" wrap="square" lIns="0" tIns="12700" rIns="0" bIns="0" rtlCol="0">
            <a:spAutoFit/>
          </a:bodyPr>
          <a:lstStyle/>
          <a:p>
            <a:pPr marL="12700">
              <a:lnSpc>
                <a:spcPct val="100000"/>
              </a:lnSpc>
              <a:spcBef>
                <a:spcPts val="100"/>
              </a:spcBef>
            </a:pPr>
            <a:r>
              <a:rPr sz="3600" dirty="0"/>
              <a:t>１</a:t>
            </a:r>
            <a:r>
              <a:rPr sz="3600" spc="-5" dirty="0"/>
              <a:t>．</a:t>
            </a:r>
            <a:r>
              <a:rPr sz="3600" dirty="0"/>
              <a:t>連帯</a:t>
            </a:r>
          </a:p>
        </p:txBody>
      </p:sp>
      <p:sp>
        <p:nvSpPr>
          <p:cNvPr id="2" name="スライド番号プレースホルダー 1">
            <a:extLst>
              <a:ext uri="{FF2B5EF4-FFF2-40B4-BE49-F238E27FC236}">
                <a16:creationId xmlns:a16="http://schemas.microsoft.com/office/drawing/2014/main" id="{7D122BFD-82FE-6148-B24E-B36B53FF3CC8}"/>
              </a:ext>
            </a:extLst>
          </p:cNvPr>
          <p:cNvSpPr>
            <a:spLocks noGrp="1"/>
          </p:cNvSpPr>
          <p:nvPr>
            <p:ph type="sldNum" sz="quarter" idx="7"/>
          </p:nvPr>
        </p:nvSpPr>
        <p:spPr/>
        <p:txBody>
          <a:bodyPr/>
          <a:lstStyle/>
          <a:p>
            <a:fld id="{B6F15528-21DE-4FAA-801E-634DDDAF4B2B}" type="slidenum">
              <a:rPr lang="en-US" altLang="ja-JP" smtClean="0"/>
              <a:t>35</a:t>
            </a:fld>
            <a:endParaRPr lang="ja-JP"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237724"/>
            <a:ext cx="6337935" cy="566822"/>
          </a:xfrm>
          <a:prstGeom prst="rect">
            <a:avLst/>
          </a:prstGeom>
        </p:spPr>
        <p:txBody>
          <a:bodyPr vert="horz" wrap="square" lIns="0" tIns="12700" rIns="0" bIns="0" rtlCol="0">
            <a:spAutoFit/>
          </a:bodyPr>
          <a:lstStyle/>
          <a:p>
            <a:pPr marL="12700">
              <a:lnSpc>
                <a:spcPct val="100000"/>
              </a:lnSpc>
              <a:spcBef>
                <a:spcPts val="100"/>
              </a:spcBef>
            </a:pPr>
            <a:r>
              <a:rPr sz="3600" spc="-5" dirty="0"/>
              <a:t>２</a:t>
            </a:r>
            <a:r>
              <a:rPr sz="3600" dirty="0"/>
              <a:t>．活動の原点</a:t>
            </a:r>
            <a:r>
              <a:rPr sz="3600" spc="5" dirty="0"/>
              <a:t>を</a:t>
            </a:r>
            <a:r>
              <a:rPr sz="3600" dirty="0"/>
              <a:t>学ぶ</a:t>
            </a:r>
          </a:p>
        </p:txBody>
      </p:sp>
      <p:sp>
        <p:nvSpPr>
          <p:cNvPr id="3" name="object 3"/>
          <p:cNvSpPr txBox="1"/>
          <p:nvPr/>
        </p:nvSpPr>
        <p:spPr>
          <a:xfrm>
            <a:off x="381000" y="1066800"/>
            <a:ext cx="8468269" cy="5188280"/>
          </a:xfrm>
          <a:prstGeom prst="rect">
            <a:avLst/>
          </a:prstGeom>
        </p:spPr>
        <p:txBody>
          <a:bodyPr vert="horz" wrap="square" lIns="0" tIns="12700" rIns="0" bIns="0" rtlCol="0">
            <a:spAutoFit/>
          </a:bodyPr>
          <a:lstStyle/>
          <a:p>
            <a:pPr marL="469900" indent="-457200">
              <a:lnSpc>
                <a:spcPct val="100000"/>
              </a:lnSpc>
              <a:spcBef>
                <a:spcPts val="100"/>
              </a:spcBef>
              <a:buFont typeface="+mj-lt"/>
              <a:buAutoNum type="arabicPeriod"/>
            </a:pPr>
            <a:r>
              <a:rPr sz="2400" kern="0" spc="-100" dirty="0">
                <a:latin typeface="MS PGothic"/>
                <a:cs typeface="MS PGothic"/>
              </a:rPr>
              <a:t>「高齢者」「ご老人」「円熟者」？</a:t>
            </a:r>
            <a:r>
              <a:rPr sz="2400" kern="0" spc="-100" dirty="0" err="1">
                <a:latin typeface="MS PGothic"/>
                <a:cs typeface="MS PGothic"/>
              </a:rPr>
              <a:t>自分の名前で呼ばれたい</a:t>
            </a:r>
            <a:r>
              <a:rPr sz="2400" kern="0" spc="-100" dirty="0">
                <a:latin typeface="MS PGothic"/>
                <a:cs typeface="MS PGothic"/>
              </a:rPr>
              <a:t>。「仮の生活」「仮の人生」はない。「</a:t>
            </a:r>
            <a:r>
              <a:rPr sz="2400" kern="0" spc="-100" dirty="0" err="1">
                <a:latin typeface="MS PGothic"/>
                <a:cs typeface="MS PGothic"/>
              </a:rPr>
              <a:t>被災者なんだから」という考えは</a:t>
            </a:r>
            <a:r>
              <a:rPr lang="ja-JP" altLang="en-US" sz="2400" kern="0" spc="-100" dirty="0">
                <a:latin typeface="MS PGothic"/>
                <a:cs typeface="MS PGothic"/>
              </a:rPr>
              <a:t>「</a:t>
            </a:r>
            <a:r>
              <a:rPr sz="2400" kern="0" spc="-100" dirty="0" err="1">
                <a:latin typeface="MS PGothic"/>
                <a:cs typeface="MS PGothic"/>
              </a:rPr>
              <a:t>高齢者なんだから</a:t>
            </a:r>
            <a:r>
              <a:rPr sz="2400" kern="0" spc="-100" dirty="0">
                <a:latin typeface="MS PGothic"/>
                <a:cs typeface="MS PGothic"/>
              </a:rPr>
              <a:t>」「</a:t>
            </a:r>
            <a:r>
              <a:rPr sz="2400" kern="0" spc="-100" dirty="0" err="1">
                <a:latin typeface="MS PGothic"/>
                <a:cs typeface="MS PGothic"/>
              </a:rPr>
              <a:t>障がい者なんだから」という考え方に通じる</a:t>
            </a:r>
            <a:r>
              <a:rPr sz="2400" kern="0" spc="-100" dirty="0">
                <a:latin typeface="MS PGothic"/>
                <a:cs typeface="MS PGothic"/>
              </a:rPr>
              <a:t>。</a:t>
            </a:r>
            <a:endParaRPr lang="en-US" sz="2000" kern="0" spc="-100" dirty="0">
              <a:latin typeface="MS PGothic"/>
              <a:cs typeface="MS PGothic"/>
            </a:endParaRPr>
          </a:p>
          <a:p>
            <a:pPr marL="469900" marR="184785" indent="-457200">
              <a:lnSpc>
                <a:spcPct val="98300"/>
              </a:lnSpc>
              <a:spcBef>
                <a:spcPts val="165"/>
              </a:spcBef>
              <a:buFont typeface="+mj-lt"/>
              <a:buAutoNum type="arabicPeriod"/>
            </a:pPr>
            <a:r>
              <a:rPr sz="2400" kern="0" spc="-100" dirty="0">
                <a:latin typeface="MS PGothic"/>
                <a:cs typeface="MS PGothic"/>
              </a:rPr>
              <a:t>そもそも制度が、専門家が、事業者が、利用者の実像を見えにくくしていないだろうか。</a:t>
            </a:r>
            <a:r>
              <a:rPr sz="2400" u="sng" kern="0" spc="-100" dirty="0">
                <a:uFill>
                  <a:solidFill>
                    <a:srgbClr val="000000"/>
                  </a:solidFill>
                </a:uFill>
                <a:latin typeface="MS PGothic"/>
                <a:cs typeface="MS PGothic"/>
              </a:rPr>
              <a:t>被災地では通用しない。</a:t>
            </a:r>
            <a:r>
              <a:rPr sz="2400" kern="0" spc="-100" dirty="0">
                <a:latin typeface="MS PGothic"/>
                <a:cs typeface="MS PGothic"/>
              </a:rPr>
              <a:t>生活者としての、住まい、仕事（産業）、援助（福祉）、</a:t>
            </a:r>
            <a:r>
              <a:rPr sz="2400" kern="0" spc="-100" dirty="0" err="1">
                <a:latin typeface="MS PGothic"/>
                <a:cs typeface="MS PGothic"/>
              </a:rPr>
              <a:t>生活環境、絆が、それぞれにあった自立の支援に結びつき、明日への希望と繋がる</a:t>
            </a:r>
            <a:r>
              <a:rPr sz="2400" kern="0" spc="-100" dirty="0">
                <a:latin typeface="MS PGothic"/>
                <a:cs typeface="MS PGothic"/>
              </a:rPr>
              <a:t>。</a:t>
            </a:r>
          </a:p>
          <a:p>
            <a:pPr marL="469900" indent="-457200">
              <a:lnSpc>
                <a:spcPts val="2830"/>
              </a:lnSpc>
              <a:spcBef>
                <a:spcPts val="120"/>
              </a:spcBef>
              <a:buFont typeface="+mj-lt"/>
              <a:buAutoNum type="arabicPeriod"/>
            </a:pPr>
            <a:r>
              <a:rPr sz="2400" kern="0" spc="-100" dirty="0" err="1">
                <a:latin typeface="MS PGothic"/>
                <a:cs typeface="MS PGothic"/>
              </a:rPr>
              <a:t>地域の再生という視点からの復旧・復興が大切。全国各地で行われている「まちづくり</a:t>
            </a:r>
            <a:r>
              <a:rPr sz="2400" kern="0" spc="-100" dirty="0">
                <a:latin typeface="MS PGothic"/>
                <a:cs typeface="MS PGothic"/>
              </a:rPr>
              <a:t>」「福祉でまちづくり」と共通である。</a:t>
            </a:r>
          </a:p>
          <a:p>
            <a:pPr marL="469900" marR="201930" indent="-457200">
              <a:lnSpc>
                <a:spcPct val="97500"/>
              </a:lnSpc>
              <a:spcBef>
                <a:spcPts val="195"/>
              </a:spcBef>
              <a:buFont typeface="+mj-lt"/>
              <a:buAutoNum type="arabicPeriod"/>
            </a:pPr>
            <a:r>
              <a:rPr sz="2400" kern="0" spc="-100" dirty="0" err="1">
                <a:latin typeface="MS PGothic"/>
                <a:cs typeface="MS PGothic"/>
              </a:rPr>
              <a:t>寄り添うケア。時を経て、状況が変わる。それぞれのニーズに</a:t>
            </a:r>
            <a:r>
              <a:rPr sz="2400" kern="0" spc="-100" dirty="0">
                <a:latin typeface="MS PGothic"/>
                <a:cs typeface="MS PGothic"/>
              </a:rPr>
              <a:t> 対応していくこと。「</a:t>
            </a:r>
            <a:r>
              <a:rPr sz="2400" kern="0" spc="-100" dirty="0" err="1">
                <a:latin typeface="MS PGothic"/>
                <a:cs typeface="MS PGothic"/>
              </a:rPr>
              <a:t>靴に足を合わせるのではなく、足に靴を合わせる」という原点に立ち返る</a:t>
            </a:r>
            <a:r>
              <a:rPr sz="2400" kern="0" spc="-100" dirty="0">
                <a:latin typeface="MS PGothic"/>
                <a:cs typeface="MS PGothic"/>
              </a:rPr>
              <a:t>。</a:t>
            </a:r>
          </a:p>
          <a:p>
            <a:pPr marL="469900" indent="-457200">
              <a:lnSpc>
                <a:spcPct val="100000"/>
              </a:lnSpc>
              <a:spcBef>
                <a:spcPts val="120"/>
              </a:spcBef>
              <a:buFont typeface="+mj-lt"/>
              <a:buAutoNum type="arabicPeriod"/>
            </a:pPr>
            <a:r>
              <a:rPr sz="2400" kern="0" spc="-100" dirty="0">
                <a:latin typeface="MS PGothic"/>
                <a:cs typeface="MS PGothic"/>
              </a:rPr>
              <a:t>忘れないこと。互いに理解し合うこと。学ぶこと。０か</a:t>
            </a:r>
            <a:r>
              <a:rPr lang="en-US" altLang="ja-JP" sz="2400" kern="0" spc="-100" dirty="0">
                <a:latin typeface="MS PGothic"/>
                <a:cs typeface="MS PGothic"/>
              </a:rPr>
              <a:t>100</a:t>
            </a:r>
            <a:r>
              <a:rPr sz="2400" kern="0" spc="-100" dirty="0">
                <a:latin typeface="MS PGothic"/>
                <a:cs typeface="MS PGothic"/>
              </a:rPr>
              <a:t>では</a:t>
            </a:r>
            <a:r>
              <a:rPr lang="ja-JP" altLang="en-US" sz="2400" kern="0" spc="-100" dirty="0">
                <a:latin typeface="MS PGothic"/>
                <a:cs typeface="MS PGothic"/>
              </a:rPr>
              <a:t>ない活動。これは地域の活動の歴史そのものである。</a:t>
            </a:r>
            <a:endParaRPr sz="2400" kern="0" spc="-100" dirty="0">
              <a:latin typeface="MS PGothic"/>
              <a:cs typeface="MS PGothic"/>
            </a:endParaRPr>
          </a:p>
        </p:txBody>
      </p:sp>
      <p:sp>
        <p:nvSpPr>
          <p:cNvPr id="4" name="スライド番号プレースホルダー 3">
            <a:extLst>
              <a:ext uri="{FF2B5EF4-FFF2-40B4-BE49-F238E27FC236}">
                <a16:creationId xmlns:a16="http://schemas.microsoft.com/office/drawing/2014/main" id="{BC6B9F8D-F7F6-D143-9A76-D857C0D31D3D}"/>
              </a:ext>
            </a:extLst>
          </p:cNvPr>
          <p:cNvSpPr>
            <a:spLocks noGrp="1"/>
          </p:cNvSpPr>
          <p:nvPr>
            <p:ph type="sldNum" sz="quarter" idx="7"/>
          </p:nvPr>
        </p:nvSpPr>
        <p:spPr/>
        <p:txBody>
          <a:bodyPr/>
          <a:lstStyle/>
          <a:p>
            <a:fld id="{B6F15528-21DE-4FAA-801E-634DDDAF4B2B}" type="slidenum">
              <a:rPr lang="en-US" altLang="ja-JP" smtClean="0"/>
              <a:t>36</a:t>
            </a:fld>
            <a:endParaRPr lang="ja-JP"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2590" y="1028700"/>
            <a:ext cx="8519795" cy="5143500"/>
          </a:xfrm>
          <a:prstGeom prst="rect">
            <a:avLst/>
          </a:prstGeom>
        </p:spPr>
        <p:txBody>
          <a:bodyPr vert="horz" wrap="square" lIns="0" tIns="21590" rIns="0" bIns="0" rtlCol="0">
            <a:spAutoFit/>
          </a:bodyPr>
          <a:lstStyle/>
          <a:p>
            <a:pPr marL="12700" marR="5080" indent="203200">
              <a:lnSpc>
                <a:spcPct val="97500"/>
              </a:lnSpc>
              <a:spcBef>
                <a:spcPts val="170"/>
              </a:spcBef>
            </a:pPr>
            <a:r>
              <a:rPr sz="2400" dirty="0">
                <a:latin typeface="MS PGothic"/>
                <a:cs typeface="MS PGothic"/>
              </a:rPr>
              <a:t>被災地</a:t>
            </a:r>
            <a:r>
              <a:rPr sz="2400" spc="-5" dirty="0">
                <a:latin typeface="MS PGothic"/>
                <a:cs typeface="MS PGothic"/>
              </a:rPr>
              <a:t>を</a:t>
            </a:r>
            <a:r>
              <a:rPr sz="2400" dirty="0">
                <a:latin typeface="MS PGothic"/>
                <a:cs typeface="MS PGothic"/>
              </a:rPr>
              <a:t>訪問</a:t>
            </a:r>
            <a:r>
              <a:rPr sz="2400" spc="-5" dirty="0">
                <a:latin typeface="MS PGothic"/>
                <a:cs typeface="MS PGothic"/>
              </a:rPr>
              <a:t>し</a:t>
            </a:r>
            <a:r>
              <a:rPr sz="2400" spc="5" dirty="0">
                <a:latin typeface="MS PGothic"/>
                <a:cs typeface="MS PGothic"/>
              </a:rPr>
              <a:t>、</a:t>
            </a:r>
            <a:r>
              <a:rPr sz="2400" dirty="0">
                <a:latin typeface="MS PGothic"/>
                <a:cs typeface="MS PGothic"/>
              </a:rPr>
              <a:t>生活の拠点</a:t>
            </a:r>
            <a:r>
              <a:rPr sz="2400" spc="-5" dirty="0">
                <a:latin typeface="MS PGothic"/>
                <a:cs typeface="MS PGothic"/>
              </a:rPr>
              <a:t>を</a:t>
            </a:r>
            <a:r>
              <a:rPr sz="2400" dirty="0">
                <a:latin typeface="MS PGothic"/>
                <a:cs typeface="MS PGothic"/>
              </a:rPr>
              <a:t>失</a:t>
            </a:r>
            <a:r>
              <a:rPr sz="2400" spc="5" dirty="0">
                <a:latin typeface="MS PGothic"/>
                <a:cs typeface="MS PGothic"/>
              </a:rPr>
              <a:t>っ</a:t>
            </a:r>
            <a:r>
              <a:rPr sz="2400" dirty="0">
                <a:latin typeface="MS PGothic"/>
                <a:cs typeface="MS PGothic"/>
              </a:rPr>
              <a:t>た方々の生活の場が</a:t>
            </a:r>
            <a:r>
              <a:rPr sz="2400" spc="5" dirty="0">
                <a:latin typeface="MS PGothic"/>
                <a:cs typeface="MS PGothic"/>
              </a:rPr>
              <a:t>、</a:t>
            </a:r>
            <a:r>
              <a:rPr sz="2400" dirty="0">
                <a:latin typeface="MS PGothic"/>
                <a:cs typeface="MS PGothic"/>
              </a:rPr>
              <a:t>未だ 築かれ</a:t>
            </a:r>
            <a:r>
              <a:rPr sz="2400" spc="-5" dirty="0">
                <a:latin typeface="MS PGothic"/>
                <a:cs typeface="MS PGothic"/>
              </a:rPr>
              <a:t>て</a:t>
            </a:r>
            <a:r>
              <a:rPr sz="2400" spc="5" dirty="0">
                <a:latin typeface="MS PGothic"/>
                <a:cs typeface="MS PGothic"/>
              </a:rPr>
              <a:t>い</a:t>
            </a:r>
            <a:r>
              <a:rPr sz="2400" spc="-5" dirty="0">
                <a:latin typeface="MS PGothic"/>
                <a:cs typeface="MS PGothic"/>
              </a:rPr>
              <a:t>な</a:t>
            </a:r>
            <a:r>
              <a:rPr sz="2400" spc="5" dirty="0">
                <a:latin typeface="MS PGothic"/>
                <a:cs typeface="MS PGothic"/>
              </a:rPr>
              <a:t>い</a:t>
            </a:r>
            <a:r>
              <a:rPr sz="2400" dirty="0">
                <a:latin typeface="MS PGothic"/>
                <a:cs typeface="MS PGothic"/>
              </a:rPr>
              <a:t>現実</a:t>
            </a:r>
            <a:r>
              <a:rPr sz="2400" spc="5" dirty="0">
                <a:latin typeface="MS PGothic"/>
                <a:cs typeface="MS PGothic"/>
              </a:rPr>
              <a:t>、</a:t>
            </a:r>
            <a:r>
              <a:rPr sz="2400" dirty="0">
                <a:latin typeface="MS PGothic"/>
                <a:cs typeface="MS PGothic"/>
              </a:rPr>
              <a:t>支援が遅れ</a:t>
            </a:r>
            <a:r>
              <a:rPr sz="2400" spc="-5" dirty="0">
                <a:latin typeface="MS PGothic"/>
                <a:cs typeface="MS PGothic"/>
              </a:rPr>
              <a:t>て</a:t>
            </a:r>
            <a:r>
              <a:rPr sz="2400" spc="5" dirty="0">
                <a:latin typeface="MS PGothic"/>
                <a:cs typeface="MS PGothic"/>
              </a:rPr>
              <a:t>い</a:t>
            </a:r>
            <a:r>
              <a:rPr sz="2400" dirty="0">
                <a:latin typeface="MS PGothic"/>
                <a:cs typeface="MS PGothic"/>
              </a:rPr>
              <a:t>る現状</a:t>
            </a:r>
            <a:r>
              <a:rPr sz="2400" spc="-5" dirty="0">
                <a:latin typeface="MS PGothic"/>
                <a:cs typeface="MS PGothic"/>
              </a:rPr>
              <a:t>を</a:t>
            </a:r>
            <a:r>
              <a:rPr sz="2400" dirty="0">
                <a:latin typeface="MS PGothic"/>
                <a:cs typeface="MS PGothic"/>
              </a:rPr>
              <a:t>見続</a:t>
            </a:r>
            <a:r>
              <a:rPr sz="2400" spc="5" dirty="0">
                <a:latin typeface="MS PGothic"/>
                <a:cs typeface="MS PGothic"/>
              </a:rPr>
              <a:t>け</a:t>
            </a:r>
            <a:r>
              <a:rPr sz="2400" spc="-5" dirty="0">
                <a:latin typeface="MS PGothic"/>
                <a:cs typeface="MS PGothic"/>
              </a:rPr>
              <a:t>てきまし</a:t>
            </a:r>
            <a:r>
              <a:rPr sz="2400" dirty="0">
                <a:latin typeface="MS PGothic"/>
                <a:cs typeface="MS PGothic"/>
              </a:rPr>
              <a:t>た。 原発被害</a:t>
            </a:r>
            <a:r>
              <a:rPr sz="2400" spc="-5" dirty="0">
                <a:latin typeface="MS PGothic"/>
                <a:cs typeface="MS PGothic"/>
              </a:rPr>
              <a:t>で</a:t>
            </a:r>
            <a:r>
              <a:rPr sz="2400" spc="5" dirty="0">
                <a:latin typeface="MS PGothic"/>
                <a:cs typeface="MS PGothic"/>
              </a:rPr>
              <a:t>、</a:t>
            </a:r>
            <a:r>
              <a:rPr sz="2400" dirty="0">
                <a:latin typeface="MS PGothic"/>
                <a:cs typeface="MS PGothic"/>
              </a:rPr>
              <a:t>戻れ</a:t>
            </a:r>
            <a:r>
              <a:rPr sz="2400" spc="-5" dirty="0">
                <a:latin typeface="MS PGothic"/>
                <a:cs typeface="MS PGothic"/>
              </a:rPr>
              <a:t>な</a:t>
            </a:r>
            <a:r>
              <a:rPr sz="2400" spc="5" dirty="0">
                <a:latin typeface="MS PGothic"/>
                <a:cs typeface="MS PGothic"/>
              </a:rPr>
              <a:t>い</a:t>
            </a:r>
            <a:r>
              <a:rPr sz="2400" dirty="0">
                <a:latin typeface="MS PGothic"/>
                <a:cs typeface="MS PGothic"/>
              </a:rPr>
              <a:t>方々が</a:t>
            </a:r>
            <a:r>
              <a:rPr sz="2400" spc="-5" dirty="0">
                <a:latin typeface="MS PGothic"/>
                <a:cs typeface="MS PGothic"/>
              </a:rPr>
              <a:t>たくさ</a:t>
            </a:r>
            <a:r>
              <a:rPr sz="2400" spc="5" dirty="0">
                <a:latin typeface="MS PGothic"/>
                <a:cs typeface="MS PGothic"/>
              </a:rPr>
              <a:t>んおら</a:t>
            </a:r>
            <a:r>
              <a:rPr sz="2400" dirty="0">
                <a:latin typeface="MS PGothic"/>
                <a:cs typeface="MS PGothic"/>
              </a:rPr>
              <a:t>れ</a:t>
            </a:r>
            <a:r>
              <a:rPr sz="2400" spc="-5" dirty="0">
                <a:latin typeface="MS PGothic"/>
                <a:cs typeface="MS PGothic"/>
              </a:rPr>
              <a:t>ま</a:t>
            </a:r>
            <a:r>
              <a:rPr sz="2400" spc="5" dirty="0">
                <a:latin typeface="MS PGothic"/>
                <a:cs typeface="MS PGothic"/>
              </a:rPr>
              <a:t>す</a:t>
            </a:r>
            <a:r>
              <a:rPr sz="2400" dirty="0">
                <a:latin typeface="MS PGothic"/>
                <a:cs typeface="MS PGothic"/>
              </a:rPr>
              <a:t>。</a:t>
            </a:r>
          </a:p>
          <a:p>
            <a:pPr marL="12700" marR="162560" indent="203200">
              <a:lnSpc>
                <a:spcPct val="98300"/>
              </a:lnSpc>
              <a:spcBef>
                <a:spcPts val="170"/>
              </a:spcBef>
            </a:pPr>
            <a:r>
              <a:rPr sz="2400" spc="-5" dirty="0">
                <a:latin typeface="MS PGothic"/>
                <a:cs typeface="MS PGothic"/>
              </a:rPr>
              <a:t>し</a:t>
            </a:r>
            <a:r>
              <a:rPr sz="2400" dirty="0">
                <a:latin typeface="MS PGothic"/>
                <a:cs typeface="MS PGothic"/>
              </a:rPr>
              <a:t>か</a:t>
            </a:r>
            <a:r>
              <a:rPr sz="2400" spc="-5" dirty="0">
                <a:latin typeface="MS PGothic"/>
                <a:cs typeface="MS PGothic"/>
              </a:rPr>
              <a:t>し</a:t>
            </a:r>
            <a:r>
              <a:rPr sz="2400" spc="5" dirty="0">
                <a:latin typeface="MS PGothic"/>
                <a:cs typeface="MS PGothic"/>
              </a:rPr>
              <a:t>、</a:t>
            </a:r>
            <a:r>
              <a:rPr sz="2400" dirty="0">
                <a:latin typeface="MS PGothic"/>
                <a:cs typeface="MS PGothic"/>
              </a:rPr>
              <a:t>この現実</a:t>
            </a:r>
            <a:r>
              <a:rPr sz="2400" spc="-5" dirty="0">
                <a:latin typeface="MS PGothic"/>
                <a:cs typeface="MS PGothic"/>
              </a:rPr>
              <a:t>を</a:t>
            </a:r>
            <a:r>
              <a:rPr sz="2400" dirty="0">
                <a:latin typeface="MS PGothic"/>
                <a:cs typeface="MS PGothic"/>
              </a:rPr>
              <a:t>忘れ</a:t>
            </a:r>
            <a:r>
              <a:rPr sz="2400" spc="-5" dirty="0">
                <a:latin typeface="MS PGothic"/>
                <a:cs typeface="MS PGothic"/>
              </a:rPr>
              <a:t>ず</a:t>
            </a:r>
            <a:r>
              <a:rPr sz="2400" spc="5" dirty="0">
                <a:latin typeface="MS PGothic"/>
                <a:cs typeface="MS PGothic"/>
              </a:rPr>
              <a:t>、</a:t>
            </a:r>
            <a:r>
              <a:rPr sz="2400" spc="-5" dirty="0">
                <a:latin typeface="MS PGothic"/>
                <a:cs typeface="MS PGothic"/>
              </a:rPr>
              <a:t>ま</a:t>
            </a:r>
            <a:r>
              <a:rPr sz="2400" dirty="0">
                <a:latin typeface="MS PGothic"/>
                <a:cs typeface="MS PGothic"/>
              </a:rPr>
              <a:t>た自分たち</a:t>
            </a:r>
            <a:r>
              <a:rPr sz="2400" spc="-5" dirty="0">
                <a:latin typeface="MS PGothic"/>
                <a:cs typeface="MS PGothic"/>
              </a:rPr>
              <a:t>で</a:t>
            </a:r>
            <a:r>
              <a:rPr sz="2400" spc="5" dirty="0">
                <a:latin typeface="MS PGothic"/>
                <a:cs typeface="MS PGothic"/>
              </a:rPr>
              <a:t>、</a:t>
            </a:r>
            <a:r>
              <a:rPr sz="2400" dirty="0">
                <a:latin typeface="MS PGothic"/>
                <a:cs typeface="MS PGothic"/>
              </a:rPr>
              <a:t>コ</a:t>
            </a:r>
            <a:r>
              <a:rPr sz="2400" spc="-5" dirty="0">
                <a:latin typeface="MS PGothic"/>
                <a:cs typeface="MS PGothic"/>
              </a:rPr>
              <a:t>ミ</a:t>
            </a:r>
            <a:r>
              <a:rPr sz="2400" dirty="0">
                <a:latin typeface="MS PGothic"/>
                <a:cs typeface="MS PGothic"/>
              </a:rPr>
              <a:t>ュニ</a:t>
            </a:r>
            <a:r>
              <a:rPr sz="2400" spc="-5" dirty="0">
                <a:latin typeface="MS PGothic"/>
                <a:cs typeface="MS PGothic"/>
              </a:rPr>
              <a:t>ティを</a:t>
            </a:r>
            <a:r>
              <a:rPr sz="2400" dirty="0">
                <a:latin typeface="MS PGothic"/>
                <a:cs typeface="MS PGothic"/>
              </a:rPr>
              <a:t>再建 </a:t>
            </a:r>
            <a:r>
              <a:rPr sz="2400" spc="-5" dirty="0">
                <a:latin typeface="MS PGothic"/>
                <a:cs typeface="MS PGothic"/>
              </a:rPr>
              <a:t>し</a:t>
            </a:r>
            <a:r>
              <a:rPr sz="2400" dirty="0">
                <a:latin typeface="MS PGothic"/>
                <a:cs typeface="MS PGothic"/>
              </a:rPr>
              <a:t>よう</a:t>
            </a:r>
            <a:r>
              <a:rPr sz="2400" spc="-5" dirty="0">
                <a:latin typeface="MS PGothic"/>
                <a:cs typeface="MS PGothic"/>
              </a:rPr>
              <a:t>と</a:t>
            </a:r>
            <a:r>
              <a:rPr sz="2400" spc="5" dirty="0">
                <a:latin typeface="MS PGothic"/>
                <a:cs typeface="MS PGothic"/>
              </a:rPr>
              <a:t>す</a:t>
            </a:r>
            <a:r>
              <a:rPr sz="2400" dirty="0">
                <a:latin typeface="MS PGothic"/>
                <a:cs typeface="MS PGothic"/>
              </a:rPr>
              <a:t>る地道</a:t>
            </a:r>
            <a:r>
              <a:rPr sz="2400" spc="-5" dirty="0">
                <a:latin typeface="MS PGothic"/>
                <a:cs typeface="MS PGothic"/>
              </a:rPr>
              <a:t>な</a:t>
            </a:r>
            <a:r>
              <a:rPr sz="2400" dirty="0">
                <a:latin typeface="MS PGothic"/>
                <a:cs typeface="MS PGothic"/>
              </a:rPr>
              <a:t>歩み</a:t>
            </a:r>
            <a:r>
              <a:rPr sz="2400" spc="-5" dirty="0">
                <a:latin typeface="MS PGothic"/>
                <a:cs typeface="MS PGothic"/>
              </a:rPr>
              <a:t>と</a:t>
            </a:r>
            <a:r>
              <a:rPr sz="2400" dirty="0">
                <a:latin typeface="MS PGothic"/>
                <a:cs typeface="MS PGothic"/>
              </a:rPr>
              <a:t>足</a:t>
            </a:r>
            <a:r>
              <a:rPr sz="2400" spc="-5" dirty="0">
                <a:latin typeface="MS PGothic"/>
                <a:cs typeface="MS PGothic"/>
              </a:rPr>
              <a:t>を</a:t>
            </a:r>
            <a:r>
              <a:rPr sz="2400" dirty="0">
                <a:latin typeface="MS PGothic"/>
                <a:cs typeface="MS PGothic"/>
              </a:rPr>
              <a:t>揃</a:t>
            </a:r>
            <a:r>
              <a:rPr sz="2400" spc="-5" dirty="0">
                <a:latin typeface="MS PGothic"/>
                <a:cs typeface="MS PGothic"/>
              </a:rPr>
              <a:t>え</a:t>
            </a:r>
            <a:r>
              <a:rPr sz="2400" dirty="0">
                <a:latin typeface="MS PGothic"/>
                <a:cs typeface="MS PGothic"/>
              </a:rPr>
              <a:t>るこ</a:t>
            </a:r>
            <a:r>
              <a:rPr sz="2400" spc="-5" dirty="0">
                <a:latin typeface="MS PGothic"/>
                <a:cs typeface="MS PGothic"/>
              </a:rPr>
              <a:t>と</a:t>
            </a:r>
            <a:r>
              <a:rPr sz="2400" dirty="0">
                <a:latin typeface="MS PGothic"/>
                <a:cs typeface="MS PGothic"/>
              </a:rPr>
              <a:t>が</a:t>
            </a:r>
            <a:r>
              <a:rPr sz="2400" spc="5" dirty="0">
                <a:latin typeface="MS PGothic"/>
                <a:cs typeface="MS PGothic"/>
              </a:rPr>
              <a:t>、</a:t>
            </a:r>
            <a:r>
              <a:rPr sz="2400" dirty="0">
                <a:latin typeface="MS PGothic"/>
                <a:cs typeface="MS PGothic"/>
              </a:rPr>
              <a:t>今</a:t>
            </a:r>
            <a:r>
              <a:rPr sz="2400" spc="5" dirty="0">
                <a:latin typeface="MS PGothic"/>
                <a:cs typeface="MS PGothic"/>
              </a:rPr>
              <a:t>、</a:t>
            </a:r>
            <a:r>
              <a:rPr sz="2400" dirty="0">
                <a:latin typeface="MS PGothic"/>
                <a:cs typeface="MS PGothic"/>
              </a:rPr>
              <a:t>本当に求</a:t>
            </a:r>
            <a:r>
              <a:rPr sz="2400" spc="-5" dirty="0">
                <a:latin typeface="MS PGothic"/>
                <a:cs typeface="MS PGothic"/>
              </a:rPr>
              <a:t>め</a:t>
            </a:r>
            <a:r>
              <a:rPr sz="2400" spc="5" dirty="0">
                <a:latin typeface="MS PGothic"/>
                <a:cs typeface="MS PGothic"/>
              </a:rPr>
              <a:t>ら</a:t>
            </a:r>
            <a:r>
              <a:rPr sz="2400" dirty="0">
                <a:latin typeface="MS PGothic"/>
                <a:cs typeface="MS PGothic"/>
              </a:rPr>
              <a:t>れ </a:t>
            </a:r>
            <a:r>
              <a:rPr sz="2400" spc="-5" dirty="0">
                <a:latin typeface="MS PGothic"/>
                <a:cs typeface="MS PGothic"/>
              </a:rPr>
              <a:t>て</a:t>
            </a:r>
            <a:r>
              <a:rPr sz="2400" spc="5" dirty="0">
                <a:latin typeface="MS PGothic"/>
                <a:cs typeface="MS PGothic"/>
              </a:rPr>
              <a:t>い</a:t>
            </a:r>
            <a:r>
              <a:rPr sz="2400" dirty="0">
                <a:latin typeface="MS PGothic"/>
                <a:cs typeface="MS PGothic"/>
              </a:rPr>
              <a:t>る</a:t>
            </a:r>
            <a:r>
              <a:rPr sz="2400" spc="-5" dirty="0">
                <a:latin typeface="MS PGothic"/>
                <a:cs typeface="MS PGothic"/>
              </a:rPr>
              <a:t>と</a:t>
            </a:r>
            <a:r>
              <a:rPr sz="2400" dirty="0">
                <a:latin typeface="MS PGothic"/>
                <a:cs typeface="MS PGothic"/>
              </a:rPr>
              <a:t>思</a:t>
            </a:r>
            <a:r>
              <a:rPr sz="2400" spc="5" dirty="0">
                <a:latin typeface="MS PGothic"/>
                <a:cs typeface="MS PGothic"/>
              </a:rPr>
              <a:t>い</a:t>
            </a:r>
            <a:r>
              <a:rPr sz="2400" spc="-5" dirty="0">
                <a:latin typeface="MS PGothic"/>
                <a:cs typeface="MS PGothic"/>
              </a:rPr>
              <a:t>ま</a:t>
            </a:r>
            <a:r>
              <a:rPr sz="2400" spc="5" dirty="0">
                <a:latin typeface="MS PGothic"/>
                <a:cs typeface="MS PGothic"/>
              </a:rPr>
              <a:t>す。</a:t>
            </a:r>
            <a:r>
              <a:rPr sz="2400" dirty="0">
                <a:latin typeface="MS PGothic"/>
                <a:cs typeface="MS PGothic"/>
              </a:rPr>
              <a:t>明日</a:t>
            </a:r>
            <a:r>
              <a:rPr sz="2400" spc="-5" dirty="0">
                <a:latin typeface="MS PGothic"/>
                <a:cs typeface="MS PGothic"/>
              </a:rPr>
              <a:t>を</a:t>
            </a:r>
            <a:r>
              <a:rPr sz="2400" dirty="0">
                <a:latin typeface="MS PGothic"/>
                <a:cs typeface="MS PGothic"/>
              </a:rPr>
              <a:t>目指</a:t>
            </a:r>
            <a:r>
              <a:rPr sz="2400" spc="-5" dirty="0">
                <a:latin typeface="MS PGothic"/>
                <a:cs typeface="MS PGothic"/>
              </a:rPr>
              <a:t>して</a:t>
            </a:r>
            <a:r>
              <a:rPr sz="2400" spc="5" dirty="0">
                <a:latin typeface="MS PGothic"/>
                <a:cs typeface="MS PGothic"/>
              </a:rPr>
              <a:t>、</a:t>
            </a:r>
            <a:r>
              <a:rPr sz="2400" dirty="0">
                <a:latin typeface="MS PGothic"/>
                <a:cs typeface="MS PGothic"/>
              </a:rPr>
              <a:t>被災地</a:t>
            </a:r>
            <a:r>
              <a:rPr sz="2400" spc="-5" dirty="0">
                <a:latin typeface="MS PGothic"/>
                <a:cs typeface="MS PGothic"/>
              </a:rPr>
              <a:t>で</a:t>
            </a:r>
            <a:r>
              <a:rPr sz="2400" dirty="0">
                <a:latin typeface="MS PGothic"/>
                <a:cs typeface="MS PGothic"/>
              </a:rPr>
              <a:t>生</a:t>
            </a:r>
            <a:r>
              <a:rPr sz="2400" spc="-5" dirty="0">
                <a:latin typeface="MS PGothic"/>
                <a:cs typeface="MS PGothic"/>
              </a:rPr>
              <a:t>ま</a:t>
            </a:r>
            <a:r>
              <a:rPr sz="2400" dirty="0">
                <a:latin typeface="MS PGothic"/>
                <a:cs typeface="MS PGothic"/>
              </a:rPr>
              <a:t>れた「希望の働 </a:t>
            </a:r>
            <a:r>
              <a:rPr sz="2400" spc="-5" dirty="0">
                <a:latin typeface="MS PGothic"/>
                <a:cs typeface="MS PGothic"/>
              </a:rPr>
              <a:t>き</a:t>
            </a:r>
            <a:r>
              <a:rPr sz="2400" dirty="0">
                <a:latin typeface="MS PGothic"/>
                <a:cs typeface="MS PGothic"/>
              </a:rPr>
              <a:t>」</a:t>
            </a:r>
            <a:r>
              <a:rPr sz="2400" spc="-5" dirty="0">
                <a:latin typeface="MS PGothic"/>
                <a:cs typeface="MS PGothic"/>
              </a:rPr>
              <a:t>と</a:t>
            </a:r>
            <a:r>
              <a:rPr sz="2400" dirty="0">
                <a:latin typeface="MS PGothic"/>
                <a:cs typeface="MS PGothic"/>
              </a:rPr>
              <a:t>共に歩みた</a:t>
            </a:r>
            <a:r>
              <a:rPr sz="2400" spc="5" dirty="0">
                <a:latin typeface="MS PGothic"/>
                <a:cs typeface="MS PGothic"/>
              </a:rPr>
              <a:t>い</a:t>
            </a:r>
            <a:r>
              <a:rPr sz="2400" dirty="0">
                <a:latin typeface="MS PGothic"/>
                <a:cs typeface="MS PGothic"/>
              </a:rPr>
              <a:t>。</a:t>
            </a:r>
          </a:p>
          <a:p>
            <a:pPr marL="12700" marR="337820" indent="203200">
              <a:lnSpc>
                <a:spcPct val="98800"/>
              </a:lnSpc>
              <a:spcBef>
                <a:spcPts val="155"/>
              </a:spcBef>
            </a:pPr>
            <a:r>
              <a:rPr sz="2400" dirty="0">
                <a:latin typeface="MS PGothic"/>
                <a:cs typeface="MS PGothic"/>
              </a:rPr>
              <a:t>そ</a:t>
            </a:r>
            <a:r>
              <a:rPr sz="2400" spc="-5" dirty="0">
                <a:latin typeface="MS PGothic"/>
                <a:cs typeface="MS PGothic"/>
              </a:rPr>
              <a:t>して</a:t>
            </a:r>
            <a:r>
              <a:rPr sz="2400" spc="5" dirty="0">
                <a:latin typeface="MS PGothic"/>
                <a:cs typeface="MS PGothic"/>
              </a:rPr>
              <a:t>、</a:t>
            </a:r>
            <a:r>
              <a:rPr sz="2400" dirty="0">
                <a:latin typeface="MS PGothic"/>
                <a:cs typeface="MS PGothic"/>
              </a:rPr>
              <a:t>日本全国</a:t>
            </a:r>
            <a:r>
              <a:rPr sz="2400" spc="-5" dirty="0">
                <a:latin typeface="MS PGothic"/>
                <a:cs typeface="MS PGothic"/>
              </a:rPr>
              <a:t>で</a:t>
            </a:r>
            <a:r>
              <a:rPr sz="2400" spc="5" dirty="0">
                <a:latin typeface="MS PGothic"/>
                <a:cs typeface="MS PGothic"/>
              </a:rPr>
              <a:t>、</a:t>
            </a:r>
            <a:r>
              <a:rPr sz="2400" dirty="0">
                <a:latin typeface="MS PGothic"/>
                <a:cs typeface="MS PGothic"/>
              </a:rPr>
              <a:t>今回の死亡者</a:t>
            </a:r>
            <a:r>
              <a:rPr sz="2400" spc="5" dirty="0">
                <a:latin typeface="MS PGothic"/>
                <a:cs typeface="MS PGothic"/>
              </a:rPr>
              <a:t>、</a:t>
            </a:r>
            <a:r>
              <a:rPr sz="2400" dirty="0">
                <a:latin typeface="MS PGothic"/>
                <a:cs typeface="MS PGothic"/>
              </a:rPr>
              <a:t>行方不明者の数</a:t>
            </a:r>
            <a:r>
              <a:rPr sz="2400" spc="-5" dirty="0">
                <a:latin typeface="MS PGothic"/>
                <a:cs typeface="MS PGothic"/>
              </a:rPr>
              <a:t>を</a:t>
            </a:r>
            <a:r>
              <a:rPr sz="2400" dirty="0">
                <a:latin typeface="MS PGothic"/>
                <a:cs typeface="MS PGothic"/>
              </a:rPr>
              <a:t>超</a:t>
            </a:r>
            <a:r>
              <a:rPr sz="2400" spc="-5" dirty="0">
                <a:latin typeface="MS PGothic"/>
                <a:cs typeface="MS PGothic"/>
              </a:rPr>
              <a:t>え</a:t>
            </a:r>
            <a:r>
              <a:rPr sz="2400" dirty="0">
                <a:latin typeface="MS PGothic"/>
                <a:cs typeface="MS PGothic"/>
              </a:rPr>
              <a:t>る 人</a:t>
            </a:r>
            <a:r>
              <a:rPr sz="2400" spc="-5" dirty="0">
                <a:latin typeface="MS PGothic"/>
                <a:cs typeface="MS PGothic"/>
              </a:rPr>
              <a:t>た</a:t>
            </a:r>
            <a:r>
              <a:rPr sz="2400" dirty="0">
                <a:latin typeface="MS PGothic"/>
                <a:cs typeface="MS PGothic"/>
              </a:rPr>
              <a:t>ちが</a:t>
            </a:r>
            <a:r>
              <a:rPr sz="2400" spc="5" dirty="0">
                <a:latin typeface="MS PGothic"/>
                <a:cs typeface="MS PGothic"/>
              </a:rPr>
              <a:t>、</a:t>
            </a:r>
            <a:r>
              <a:rPr sz="2400" dirty="0">
                <a:latin typeface="MS PGothic"/>
                <a:cs typeface="MS PGothic"/>
              </a:rPr>
              <a:t>自殺</a:t>
            </a:r>
            <a:r>
              <a:rPr sz="2400" spc="5" dirty="0">
                <a:latin typeface="MS PGothic"/>
                <a:cs typeface="MS PGothic"/>
              </a:rPr>
              <a:t>、</a:t>
            </a:r>
            <a:r>
              <a:rPr sz="2400" dirty="0">
                <a:latin typeface="MS PGothic"/>
                <a:cs typeface="MS PGothic"/>
              </a:rPr>
              <a:t>孤立死</a:t>
            </a:r>
            <a:r>
              <a:rPr sz="2400" spc="-5" dirty="0">
                <a:latin typeface="MS PGothic"/>
                <a:cs typeface="MS PGothic"/>
              </a:rPr>
              <a:t>して</a:t>
            </a:r>
            <a:r>
              <a:rPr sz="2400" spc="5" dirty="0">
                <a:latin typeface="MS PGothic"/>
                <a:cs typeface="MS PGothic"/>
              </a:rPr>
              <a:t>い</a:t>
            </a:r>
            <a:r>
              <a:rPr sz="2400" dirty="0">
                <a:latin typeface="MS PGothic"/>
                <a:cs typeface="MS PGothic"/>
              </a:rPr>
              <a:t>る現状に</a:t>
            </a:r>
            <a:r>
              <a:rPr sz="2400" spc="5" dirty="0">
                <a:latin typeface="MS PGothic"/>
                <a:cs typeface="MS PGothic"/>
              </a:rPr>
              <a:t>、</a:t>
            </a:r>
            <a:r>
              <a:rPr sz="2400" dirty="0">
                <a:latin typeface="MS PGothic"/>
                <a:cs typeface="MS PGothic"/>
              </a:rPr>
              <a:t>少</a:t>
            </a:r>
            <a:r>
              <a:rPr sz="2400" spc="-5" dirty="0">
                <a:latin typeface="MS PGothic"/>
                <a:cs typeface="MS PGothic"/>
              </a:rPr>
              <a:t>しで</a:t>
            </a:r>
            <a:r>
              <a:rPr sz="2400" spc="5" dirty="0">
                <a:latin typeface="MS PGothic"/>
                <a:cs typeface="MS PGothic"/>
              </a:rPr>
              <a:t>も</a:t>
            </a:r>
            <a:r>
              <a:rPr sz="2400" dirty="0">
                <a:latin typeface="MS PGothic"/>
                <a:cs typeface="MS PGothic"/>
              </a:rPr>
              <a:t>挑戦</a:t>
            </a:r>
            <a:r>
              <a:rPr sz="2400" spc="-5" dirty="0">
                <a:latin typeface="MS PGothic"/>
                <a:cs typeface="MS PGothic"/>
              </a:rPr>
              <a:t>し</a:t>
            </a:r>
            <a:r>
              <a:rPr sz="2400" dirty="0">
                <a:latin typeface="MS PGothic"/>
                <a:cs typeface="MS PGothic"/>
              </a:rPr>
              <a:t>た</a:t>
            </a:r>
            <a:r>
              <a:rPr sz="2400" spc="5" dirty="0">
                <a:latin typeface="MS PGothic"/>
                <a:cs typeface="MS PGothic"/>
              </a:rPr>
              <a:t>い</a:t>
            </a:r>
            <a:r>
              <a:rPr sz="2400" dirty="0">
                <a:latin typeface="MS PGothic"/>
                <a:cs typeface="MS PGothic"/>
              </a:rPr>
              <a:t>と 思</a:t>
            </a:r>
            <a:r>
              <a:rPr sz="2400" spc="5" dirty="0">
                <a:latin typeface="MS PGothic"/>
                <a:cs typeface="MS PGothic"/>
              </a:rPr>
              <a:t>っ</a:t>
            </a:r>
            <a:r>
              <a:rPr sz="2400" spc="-5" dirty="0">
                <a:latin typeface="MS PGothic"/>
                <a:cs typeface="MS PGothic"/>
              </a:rPr>
              <a:t>て</a:t>
            </a:r>
            <a:r>
              <a:rPr sz="2400" spc="5" dirty="0">
                <a:latin typeface="MS PGothic"/>
                <a:cs typeface="MS PGothic"/>
              </a:rPr>
              <a:t>い</a:t>
            </a:r>
            <a:r>
              <a:rPr sz="2400" spc="-5" dirty="0">
                <a:latin typeface="MS PGothic"/>
                <a:cs typeface="MS PGothic"/>
              </a:rPr>
              <a:t>ま</a:t>
            </a:r>
            <a:r>
              <a:rPr sz="2400" spc="5" dirty="0">
                <a:latin typeface="MS PGothic"/>
                <a:cs typeface="MS PGothic"/>
              </a:rPr>
              <a:t>す</a:t>
            </a:r>
            <a:r>
              <a:rPr sz="2400" dirty="0">
                <a:latin typeface="MS PGothic"/>
                <a:cs typeface="MS PGothic"/>
              </a:rPr>
              <a:t>。</a:t>
            </a:r>
          </a:p>
          <a:p>
            <a:pPr marL="12700" marR="127635" indent="203200">
              <a:lnSpc>
                <a:spcPct val="97500"/>
              </a:lnSpc>
              <a:spcBef>
                <a:spcPts val="190"/>
              </a:spcBef>
            </a:pPr>
            <a:r>
              <a:rPr sz="2400" spc="5" dirty="0">
                <a:latin typeface="MS PGothic"/>
                <a:cs typeface="MS PGothic"/>
              </a:rPr>
              <a:t>す</a:t>
            </a:r>
            <a:r>
              <a:rPr sz="2400" spc="-5" dirty="0">
                <a:latin typeface="MS PGothic"/>
                <a:cs typeface="MS PGothic"/>
              </a:rPr>
              <a:t>な</a:t>
            </a:r>
            <a:r>
              <a:rPr sz="2400" dirty="0">
                <a:latin typeface="MS PGothic"/>
                <a:cs typeface="MS PGothic"/>
              </a:rPr>
              <a:t>わち</a:t>
            </a:r>
            <a:r>
              <a:rPr sz="2400" spc="5" dirty="0">
                <a:latin typeface="MS PGothic"/>
                <a:cs typeface="MS PGothic"/>
              </a:rPr>
              <a:t>、</a:t>
            </a:r>
            <a:r>
              <a:rPr sz="2400" dirty="0">
                <a:latin typeface="MS PGothic"/>
                <a:cs typeface="MS PGothic"/>
              </a:rPr>
              <a:t>被災地支援</a:t>
            </a:r>
            <a:r>
              <a:rPr sz="2400" spc="-5" dirty="0">
                <a:latin typeface="MS PGothic"/>
                <a:cs typeface="MS PGothic"/>
              </a:rPr>
              <a:t>を</a:t>
            </a:r>
            <a:r>
              <a:rPr sz="2400" dirty="0">
                <a:latin typeface="MS PGothic"/>
                <a:cs typeface="MS PGothic"/>
              </a:rPr>
              <a:t>通</a:t>
            </a:r>
            <a:r>
              <a:rPr sz="2400" spc="-5" dirty="0">
                <a:latin typeface="MS PGothic"/>
                <a:cs typeface="MS PGothic"/>
              </a:rPr>
              <a:t>して</a:t>
            </a:r>
            <a:r>
              <a:rPr sz="2400" spc="5" dirty="0">
                <a:latin typeface="MS PGothic"/>
                <a:cs typeface="MS PGothic"/>
              </a:rPr>
              <a:t>、</a:t>
            </a:r>
            <a:r>
              <a:rPr sz="2400" dirty="0">
                <a:latin typeface="MS PGothic"/>
                <a:cs typeface="MS PGothic"/>
              </a:rPr>
              <a:t>今</a:t>
            </a:r>
            <a:r>
              <a:rPr sz="2400" spc="5" dirty="0">
                <a:latin typeface="MS PGothic"/>
                <a:cs typeface="MS PGothic"/>
              </a:rPr>
              <a:t>、</a:t>
            </a:r>
            <a:r>
              <a:rPr sz="2400" dirty="0">
                <a:latin typeface="MS PGothic"/>
                <a:cs typeface="MS PGothic"/>
              </a:rPr>
              <a:t>日本社会が求</a:t>
            </a:r>
            <a:r>
              <a:rPr sz="2400" spc="-5" dirty="0">
                <a:latin typeface="MS PGothic"/>
                <a:cs typeface="MS PGothic"/>
              </a:rPr>
              <a:t>めて</a:t>
            </a:r>
            <a:r>
              <a:rPr sz="2400" spc="5" dirty="0">
                <a:latin typeface="MS PGothic"/>
                <a:cs typeface="MS PGothic"/>
              </a:rPr>
              <a:t>い</a:t>
            </a:r>
            <a:r>
              <a:rPr sz="2400" dirty="0">
                <a:latin typeface="MS PGothic"/>
                <a:cs typeface="MS PGothic"/>
              </a:rPr>
              <a:t>る「希 望」</a:t>
            </a:r>
            <a:r>
              <a:rPr sz="2400" spc="-5" dirty="0">
                <a:latin typeface="MS PGothic"/>
                <a:cs typeface="MS PGothic"/>
              </a:rPr>
              <a:t>と</a:t>
            </a:r>
            <a:r>
              <a:rPr sz="2400" dirty="0">
                <a:latin typeface="MS PGothic"/>
                <a:cs typeface="MS PGothic"/>
              </a:rPr>
              <a:t>「絆」</a:t>
            </a:r>
            <a:r>
              <a:rPr sz="2400" spc="-5" dirty="0">
                <a:latin typeface="MS PGothic"/>
                <a:cs typeface="MS PGothic"/>
              </a:rPr>
              <a:t>を</a:t>
            </a:r>
            <a:r>
              <a:rPr sz="2400" dirty="0">
                <a:latin typeface="MS PGothic"/>
                <a:cs typeface="MS PGothic"/>
              </a:rPr>
              <a:t>再生</a:t>
            </a:r>
            <a:r>
              <a:rPr sz="2400" spc="-5" dirty="0">
                <a:latin typeface="MS PGothic"/>
                <a:cs typeface="MS PGothic"/>
              </a:rPr>
              <a:t>して</a:t>
            </a:r>
            <a:r>
              <a:rPr sz="2400" spc="5" dirty="0">
                <a:latin typeface="MS PGothic"/>
                <a:cs typeface="MS PGothic"/>
              </a:rPr>
              <a:t>い</a:t>
            </a:r>
            <a:r>
              <a:rPr sz="2400" spc="-5" dirty="0">
                <a:latin typeface="MS PGothic"/>
                <a:cs typeface="MS PGothic"/>
              </a:rPr>
              <a:t>く</a:t>
            </a:r>
            <a:r>
              <a:rPr sz="2400" dirty="0">
                <a:latin typeface="MS PGothic"/>
                <a:cs typeface="MS PGothic"/>
              </a:rPr>
              <a:t>こ</a:t>
            </a:r>
            <a:r>
              <a:rPr sz="2400" spc="-5" dirty="0">
                <a:latin typeface="MS PGothic"/>
                <a:cs typeface="MS PGothic"/>
              </a:rPr>
              <a:t>と</a:t>
            </a:r>
            <a:r>
              <a:rPr sz="2400" spc="5" dirty="0">
                <a:latin typeface="MS PGothic"/>
                <a:cs typeface="MS PGothic"/>
              </a:rPr>
              <a:t>。</a:t>
            </a:r>
            <a:r>
              <a:rPr sz="2400" dirty="0">
                <a:latin typeface="MS PGothic"/>
                <a:cs typeface="MS PGothic"/>
              </a:rPr>
              <a:t>今は</a:t>
            </a:r>
            <a:r>
              <a:rPr sz="2400" spc="5" dirty="0">
                <a:latin typeface="MS PGothic"/>
                <a:cs typeface="MS PGothic"/>
              </a:rPr>
              <a:t>、</a:t>
            </a:r>
            <a:r>
              <a:rPr sz="2400" dirty="0">
                <a:latin typeface="MS PGothic"/>
                <a:cs typeface="MS PGothic"/>
              </a:rPr>
              <a:t>それ</a:t>
            </a:r>
            <a:r>
              <a:rPr sz="2400" spc="5" dirty="0">
                <a:latin typeface="MS PGothic"/>
                <a:cs typeface="MS PGothic"/>
              </a:rPr>
              <a:t>ぞ</a:t>
            </a:r>
            <a:r>
              <a:rPr sz="2400" dirty="0">
                <a:latin typeface="MS PGothic"/>
                <a:cs typeface="MS PGothic"/>
              </a:rPr>
              <a:t>れの場</a:t>
            </a:r>
            <a:r>
              <a:rPr sz="2400" spc="-5" dirty="0">
                <a:latin typeface="MS PGothic"/>
                <a:cs typeface="MS PGothic"/>
              </a:rPr>
              <a:t>で</a:t>
            </a:r>
            <a:r>
              <a:rPr sz="2400" spc="5" dirty="0">
                <a:latin typeface="MS PGothic"/>
                <a:cs typeface="MS PGothic"/>
              </a:rPr>
              <a:t>、</a:t>
            </a:r>
            <a:r>
              <a:rPr sz="2400" dirty="0">
                <a:latin typeface="MS PGothic"/>
                <a:cs typeface="MS PGothic"/>
              </a:rPr>
              <a:t>互</a:t>
            </a:r>
            <a:r>
              <a:rPr sz="2400" spc="5" dirty="0">
                <a:latin typeface="MS PGothic"/>
                <a:cs typeface="MS PGothic"/>
              </a:rPr>
              <a:t>い</a:t>
            </a:r>
            <a:r>
              <a:rPr sz="2400" dirty="0">
                <a:latin typeface="MS PGothic"/>
                <a:cs typeface="MS PGothic"/>
              </a:rPr>
              <a:t>に支え あ</a:t>
            </a:r>
            <a:r>
              <a:rPr sz="2400" spc="5" dirty="0">
                <a:latin typeface="MS PGothic"/>
                <a:cs typeface="MS PGothic"/>
              </a:rPr>
              <a:t>い、</a:t>
            </a:r>
            <a:r>
              <a:rPr sz="2400" dirty="0">
                <a:latin typeface="MS PGothic"/>
                <a:cs typeface="MS PGothic"/>
              </a:rPr>
              <a:t>生</a:t>
            </a:r>
            <a:r>
              <a:rPr sz="2400" spc="-5" dirty="0">
                <a:latin typeface="MS PGothic"/>
                <a:cs typeface="MS PGothic"/>
              </a:rPr>
              <a:t>きて</a:t>
            </a:r>
            <a:r>
              <a:rPr sz="2400" spc="5" dirty="0">
                <a:latin typeface="MS PGothic"/>
                <a:cs typeface="MS PGothic"/>
              </a:rPr>
              <a:t>い</a:t>
            </a:r>
            <a:r>
              <a:rPr sz="2400" spc="-5" dirty="0">
                <a:latin typeface="MS PGothic"/>
                <a:cs typeface="MS PGothic"/>
              </a:rPr>
              <a:t>く</a:t>
            </a:r>
            <a:r>
              <a:rPr sz="2400" dirty="0">
                <a:latin typeface="MS PGothic"/>
                <a:cs typeface="MS PGothic"/>
              </a:rPr>
              <a:t>こ</a:t>
            </a:r>
            <a:r>
              <a:rPr sz="2400" spc="-5" dirty="0">
                <a:latin typeface="MS PGothic"/>
                <a:cs typeface="MS PGothic"/>
              </a:rPr>
              <a:t>と</a:t>
            </a:r>
            <a:r>
              <a:rPr sz="2400" dirty="0">
                <a:latin typeface="MS PGothic"/>
                <a:cs typeface="MS PGothic"/>
              </a:rPr>
              <a:t>が大切</a:t>
            </a:r>
            <a:r>
              <a:rPr sz="2400" spc="-5" dirty="0">
                <a:latin typeface="MS PGothic"/>
                <a:cs typeface="MS PGothic"/>
              </a:rPr>
              <a:t>な</a:t>
            </a:r>
            <a:r>
              <a:rPr sz="2400" dirty="0">
                <a:latin typeface="MS PGothic"/>
                <a:cs typeface="MS PGothic"/>
              </a:rPr>
              <a:t>時期に</a:t>
            </a:r>
            <a:r>
              <a:rPr sz="2400" spc="-5" dirty="0">
                <a:latin typeface="MS PGothic"/>
                <a:cs typeface="MS PGothic"/>
              </a:rPr>
              <a:t>な</a:t>
            </a:r>
            <a:r>
              <a:rPr sz="2400" spc="5" dirty="0">
                <a:latin typeface="MS PGothic"/>
                <a:cs typeface="MS PGothic"/>
              </a:rPr>
              <a:t>っ</a:t>
            </a:r>
            <a:r>
              <a:rPr sz="2400" spc="-5" dirty="0">
                <a:latin typeface="MS PGothic"/>
                <a:cs typeface="MS PGothic"/>
              </a:rPr>
              <a:t>て</a:t>
            </a:r>
            <a:r>
              <a:rPr sz="2400" spc="5" dirty="0">
                <a:latin typeface="MS PGothic"/>
                <a:cs typeface="MS PGothic"/>
              </a:rPr>
              <a:t>い</a:t>
            </a:r>
            <a:r>
              <a:rPr sz="2400" spc="-5" dirty="0">
                <a:latin typeface="MS PGothic"/>
                <a:cs typeface="MS PGothic"/>
              </a:rPr>
              <a:t>ま</a:t>
            </a:r>
            <a:r>
              <a:rPr sz="2400" spc="5" dirty="0">
                <a:latin typeface="MS PGothic"/>
                <a:cs typeface="MS PGothic"/>
              </a:rPr>
              <a:t>す</a:t>
            </a:r>
            <a:r>
              <a:rPr sz="2400" dirty="0">
                <a:latin typeface="MS PGothic"/>
                <a:cs typeface="MS PGothic"/>
              </a:rPr>
              <a:t>。</a:t>
            </a:r>
          </a:p>
          <a:p>
            <a:pPr marL="215900">
              <a:lnSpc>
                <a:spcPct val="100000"/>
              </a:lnSpc>
              <a:spcBef>
                <a:spcPts val="120"/>
              </a:spcBef>
            </a:pPr>
            <a:r>
              <a:rPr sz="2400" dirty="0">
                <a:latin typeface="MS PGothic"/>
                <a:cs typeface="MS PGothic"/>
              </a:rPr>
              <a:t>私は</a:t>
            </a:r>
            <a:r>
              <a:rPr sz="2400" spc="5" dirty="0">
                <a:latin typeface="MS PGothic"/>
                <a:cs typeface="MS PGothic"/>
              </a:rPr>
              <a:t>、</a:t>
            </a:r>
            <a:r>
              <a:rPr sz="2400" dirty="0">
                <a:latin typeface="MS PGothic"/>
                <a:cs typeface="MS PGothic"/>
              </a:rPr>
              <a:t>その基盤</a:t>
            </a:r>
            <a:r>
              <a:rPr sz="2400" spc="-5" dirty="0">
                <a:latin typeface="MS PGothic"/>
                <a:cs typeface="MS PGothic"/>
              </a:rPr>
              <a:t>を</a:t>
            </a:r>
            <a:r>
              <a:rPr sz="2400" dirty="0">
                <a:latin typeface="MS PGothic"/>
                <a:cs typeface="MS PGothic"/>
              </a:rPr>
              <a:t>築</a:t>
            </a:r>
            <a:r>
              <a:rPr sz="2400" spc="-5" dirty="0">
                <a:latin typeface="MS PGothic"/>
                <a:cs typeface="MS PGothic"/>
              </a:rPr>
              <a:t>き</a:t>
            </a:r>
            <a:r>
              <a:rPr sz="2400" spc="5" dirty="0">
                <a:latin typeface="MS PGothic"/>
                <a:cs typeface="MS PGothic"/>
              </a:rPr>
              <a:t>、</a:t>
            </a:r>
            <a:r>
              <a:rPr sz="2400" dirty="0">
                <a:latin typeface="MS PGothic"/>
                <a:cs typeface="MS PGothic"/>
              </a:rPr>
              <a:t>若者</a:t>
            </a:r>
            <a:r>
              <a:rPr sz="2400" spc="-5" dirty="0">
                <a:latin typeface="MS PGothic"/>
                <a:cs typeface="MS PGothic"/>
              </a:rPr>
              <a:t>た</a:t>
            </a:r>
            <a:r>
              <a:rPr sz="2400" dirty="0">
                <a:latin typeface="MS PGothic"/>
                <a:cs typeface="MS PGothic"/>
              </a:rPr>
              <a:t>ちが</a:t>
            </a:r>
            <a:r>
              <a:rPr sz="2400" spc="5" dirty="0">
                <a:latin typeface="MS PGothic"/>
                <a:cs typeface="MS PGothic"/>
              </a:rPr>
              <a:t>、</a:t>
            </a:r>
            <a:r>
              <a:rPr sz="2400" dirty="0">
                <a:latin typeface="MS PGothic"/>
                <a:cs typeface="MS PGothic"/>
              </a:rPr>
              <a:t>希望</a:t>
            </a:r>
            <a:r>
              <a:rPr sz="2400" spc="-5" dirty="0">
                <a:latin typeface="MS PGothic"/>
                <a:cs typeface="MS PGothic"/>
              </a:rPr>
              <a:t>を</a:t>
            </a:r>
            <a:r>
              <a:rPr sz="2400" dirty="0">
                <a:latin typeface="MS PGothic"/>
                <a:cs typeface="MS PGothic"/>
              </a:rPr>
              <a:t>持</a:t>
            </a:r>
            <a:r>
              <a:rPr sz="2400" spc="5" dirty="0">
                <a:latin typeface="MS PGothic"/>
                <a:cs typeface="MS PGothic"/>
              </a:rPr>
              <a:t>っ</a:t>
            </a:r>
            <a:r>
              <a:rPr sz="2400" spc="-5" dirty="0">
                <a:latin typeface="MS PGothic"/>
                <a:cs typeface="MS PGothic"/>
              </a:rPr>
              <a:t>て</a:t>
            </a:r>
            <a:r>
              <a:rPr sz="2400" dirty="0">
                <a:latin typeface="MS PGothic"/>
                <a:cs typeface="MS PGothic"/>
              </a:rPr>
              <a:t>生</a:t>
            </a:r>
            <a:r>
              <a:rPr sz="2400" spc="-5" dirty="0">
                <a:latin typeface="MS PGothic"/>
                <a:cs typeface="MS PGothic"/>
              </a:rPr>
              <a:t>きて</a:t>
            </a:r>
            <a:r>
              <a:rPr sz="2400" spc="5" dirty="0">
                <a:latin typeface="MS PGothic"/>
                <a:cs typeface="MS PGothic"/>
              </a:rPr>
              <a:t>い</a:t>
            </a:r>
            <a:r>
              <a:rPr sz="2400" spc="-5" dirty="0">
                <a:latin typeface="MS PGothic"/>
                <a:cs typeface="MS PGothic"/>
              </a:rPr>
              <a:t>く</a:t>
            </a:r>
            <a:r>
              <a:rPr sz="2400" dirty="0">
                <a:latin typeface="MS PGothic"/>
                <a:cs typeface="MS PGothic"/>
              </a:rPr>
              <a:t>こと</a:t>
            </a:r>
          </a:p>
        </p:txBody>
      </p:sp>
      <p:sp>
        <p:nvSpPr>
          <p:cNvPr id="3" name="object 3"/>
          <p:cNvSpPr txBox="1"/>
          <p:nvPr/>
        </p:nvSpPr>
        <p:spPr>
          <a:xfrm>
            <a:off x="402590" y="6172200"/>
            <a:ext cx="65589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MS PGothic"/>
                <a:cs typeface="MS PGothic"/>
              </a:rPr>
              <a:t>が</a:t>
            </a:r>
            <a:r>
              <a:rPr sz="2400" spc="-5" dirty="0">
                <a:latin typeface="MS PGothic"/>
                <a:cs typeface="MS PGothic"/>
              </a:rPr>
              <a:t>でき</a:t>
            </a:r>
            <a:r>
              <a:rPr sz="2400" dirty="0">
                <a:latin typeface="MS PGothic"/>
                <a:cs typeface="MS PGothic"/>
              </a:rPr>
              <a:t>る社会づ</a:t>
            </a:r>
            <a:r>
              <a:rPr sz="2400" spc="-5" dirty="0">
                <a:latin typeface="MS PGothic"/>
                <a:cs typeface="MS PGothic"/>
              </a:rPr>
              <a:t>くり</a:t>
            </a:r>
            <a:r>
              <a:rPr sz="2400" dirty="0">
                <a:latin typeface="MS PGothic"/>
                <a:cs typeface="MS PGothic"/>
              </a:rPr>
              <a:t>に努力</a:t>
            </a:r>
            <a:r>
              <a:rPr sz="2400" spc="-5" dirty="0">
                <a:latin typeface="MS PGothic"/>
                <a:cs typeface="MS PGothic"/>
              </a:rPr>
              <a:t>し</a:t>
            </a:r>
            <a:r>
              <a:rPr sz="2400" dirty="0">
                <a:latin typeface="MS PGothic"/>
                <a:cs typeface="MS PGothic"/>
              </a:rPr>
              <a:t>た</a:t>
            </a:r>
            <a:r>
              <a:rPr sz="2400" spc="5" dirty="0">
                <a:latin typeface="MS PGothic"/>
                <a:cs typeface="MS PGothic"/>
              </a:rPr>
              <a:t>い</a:t>
            </a:r>
            <a:r>
              <a:rPr sz="2400" spc="-5" dirty="0">
                <a:latin typeface="MS PGothic"/>
                <a:cs typeface="MS PGothic"/>
              </a:rPr>
              <a:t>と</a:t>
            </a:r>
            <a:r>
              <a:rPr sz="2400" dirty="0">
                <a:latin typeface="MS PGothic"/>
                <a:cs typeface="MS PGothic"/>
              </a:rPr>
              <a:t>再度思</a:t>
            </a:r>
            <a:r>
              <a:rPr sz="2400" spc="5" dirty="0">
                <a:latin typeface="MS PGothic"/>
                <a:cs typeface="MS PGothic"/>
              </a:rPr>
              <a:t>い</a:t>
            </a:r>
            <a:r>
              <a:rPr sz="2400" spc="-5" dirty="0">
                <a:latin typeface="MS PGothic"/>
                <a:cs typeface="MS PGothic"/>
              </a:rPr>
              <a:t>まし</a:t>
            </a:r>
            <a:r>
              <a:rPr sz="2400" dirty="0">
                <a:latin typeface="MS PGothic"/>
                <a:cs typeface="MS PGothic"/>
              </a:rPr>
              <a:t>た。</a:t>
            </a:r>
          </a:p>
        </p:txBody>
      </p:sp>
      <p:sp>
        <p:nvSpPr>
          <p:cNvPr id="4" name="object 4"/>
          <p:cNvSpPr txBox="1">
            <a:spLocks noGrp="1"/>
          </p:cNvSpPr>
          <p:nvPr>
            <p:ph type="title"/>
          </p:nvPr>
        </p:nvSpPr>
        <p:spPr>
          <a:xfrm>
            <a:off x="533400" y="209803"/>
            <a:ext cx="6757034" cy="566822"/>
          </a:xfrm>
          <a:prstGeom prst="rect">
            <a:avLst/>
          </a:prstGeom>
        </p:spPr>
        <p:txBody>
          <a:bodyPr vert="horz" wrap="square" lIns="0" tIns="12700" rIns="0" bIns="0" rtlCol="0">
            <a:spAutoFit/>
          </a:bodyPr>
          <a:lstStyle/>
          <a:p>
            <a:pPr marL="12700">
              <a:lnSpc>
                <a:spcPct val="100000"/>
              </a:lnSpc>
              <a:spcBef>
                <a:spcPts val="100"/>
              </a:spcBef>
            </a:pPr>
            <a:r>
              <a:rPr sz="3600" spc="-5" dirty="0"/>
              <a:t>３</a:t>
            </a:r>
            <a:r>
              <a:rPr sz="3600" dirty="0"/>
              <a:t>．共</a:t>
            </a:r>
            <a:r>
              <a:rPr sz="3600" spc="5" dirty="0"/>
              <a:t>に</a:t>
            </a:r>
            <a:r>
              <a:rPr sz="3600" dirty="0"/>
              <a:t>明日</a:t>
            </a:r>
            <a:r>
              <a:rPr sz="3600" spc="5" dirty="0"/>
              <a:t>を</a:t>
            </a:r>
            <a:r>
              <a:rPr lang="ja-JP" altLang="en-US" sz="3600" spc="5" dirty="0" err="1"/>
              <a:t>めざ</a:t>
            </a:r>
            <a:r>
              <a:rPr sz="3600" dirty="0" err="1"/>
              <a:t>して</a:t>
            </a:r>
            <a:endParaRPr sz="3600" dirty="0"/>
          </a:p>
        </p:txBody>
      </p:sp>
      <p:sp>
        <p:nvSpPr>
          <p:cNvPr id="5" name="スライド番号プレースホルダー 4">
            <a:extLst>
              <a:ext uri="{FF2B5EF4-FFF2-40B4-BE49-F238E27FC236}">
                <a16:creationId xmlns:a16="http://schemas.microsoft.com/office/drawing/2014/main" id="{7FAD05D4-9E0A-8240-B267-84DCAC218317}"/>
              </a:ext>
            </a:extLst>
          </p:cNvPr>
          <p:cNvSpPr>
            <a:spLocks noGrp="1"/>
          </p:cNvSpPr>
          <p:nvPr>
            <p:ph type="sldNum" sz="quarter" idx="7"/>
          </p:nvPr>
        </p:nvSpPr>
        <p:spPr/>
        <p:txBody>
          <a:bodyPr/>
          <a:lstStyle/>
          <a:p>
            <a:fld id="{B6F15528-21DE-4FAA-801E-634DDDAF4B2B}" type="slidenum">
              <a:rPr lang="en-US" altLang="ja-JP" smtClean="0"/>
              <a:t>37</a:t>
            </a:fld>
            <a:endParaRPr lang="ja-JP"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5828" y="365251"/>
            <a:ext cx="246380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MS PGothic"/>
                <a:cs typeface="MS PGothic"/>
              </a:rPr>
              <a:t>石巻市大川小学校</a:t>
            </a:r>
            <a:endParaRPr sz="2400">
              <a:latin typeface="MS PGothic"/>
              <a:cs typeface="MS PGothic"/>
            </a:endParaRPr>
          </a:p>
        </p:txBody>
      </p:sp>
      <p:sp>
        <p:nvSpPr>
          <p:cNvPr id="3" name="object 3"/>
          <p:cNvSpPr txBox="1"/>
          <p:nvPr/>
        </p:nvSpPr>
        <p:spPr>
          <a:xfrm>
            <a:off x="3649979" y="351641"/>
            <a:ext cx="126936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MS PGothic"/>
                <a:cs typeface="MS PGothic"/>
              </a:rPr>
              <a:t>２０１２</a:t>
            </a:r>
            <a:r>
              <a:rPr sz="2400" spc="5" dirty="0">
                <a:latin typeface="MS PGothic"/>
                <a:cs typeface="MS PGothic"/>
              </a:rPr>
              <a:t>．</a:t>
            </a:r>
            <a:r>
              <a:rPr sz="2400" dirty="0">
                <a:latin typeface="MS PGothic"/>
                <a:cs typeface="MS PGothic"/>
              </a:rPr>
              <a:t>２</a:t>
            </a:r>
          </a:p>
        </p:txBody>
      </p:sp>
      <p:sp>
        <p:nvSpPr>
          <p:cNvPr id="4" name="object 4"/>
          <p:cNvSpPr/>
          <p:nvPr/>
        </p:nvSpPr>
        <p:spPr>
          <a:xfrm>
            <a:off x="323850" y="836612"/>
            <a:ext cx="3960812" cy="2979737"/>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851275" y="2692400"/>
            <a:ext cx="5035550" cy="3771899"/>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7089140" y="2184908"/>
            <a:ext cx="126936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MS PGothic"/>
                <a:cs typeface="MS PGothic"/>
              </a:rPr>
              <a:t>２０１２</a:t>
            </a:r>
            <a:r>
              <a:rPr sz="2400" spc="5" dirty="0">
                <a:latin typeface="MS PGothic"/>
                <a:cs typeface="MS PGothic"/>
              </a:rPr>
              <a:t>．</a:t>
            </a:r>
            <a:r>
              <a:rPr sz="2400" dirty="0">
                <a:latin typeface="MS PGothic"/>
                <a:cs typeface="MS PGothic"/>
              </a:rPr>
              <a:t>７</a:t>
            </a:r>
            <a:endParaRPr sz="2400">
              <a:latin typeface="MS PGothic"/>
              <a:cs typeface="MS PGothic"/>
            </a:endParaRPr>
          </a:p>
        </p:txBody>
      </p:sp>
      <p:sp>
        <p:nvSpPr>
          <p:cNvPr id="7" name="スライド番号プレースホルダー 6">
            <a:extLst>
              <a:ext uri="{FF2B5EF4-FFF2-40B4-BE49-F238E27FC236}">
                <a16:creationId xmlns:a16="http://schemas.microsoft.com/office/drawing/2014/main" id="{E40ED384-5627-DD43-A9E5-D5668E651F64}"/>
              </a:ext>
            </a:extLst>
          </p:cNvPr>
          <p:cNvSpPr>
            <a:spLocks noGrp="1"/>
          </p:cNvSpPr>
          <p:nvPr>
            <p:ph type="sldNum" sz="quarter" idx="7"/>
          </p:nvPr>
        </p:nvSpPr>
        <p:spPr/>
        <p:txBody>
          <a:bodyPr/>
          <a:lstStyle/>
          <a:p>
            <a:fld id="{B6F15528-21DE-4FAA-801E-634DDDAF4B2B}" type="slidenum">
              <a:rPr lang="en-US" altLang="ja-JP" smtClean="0"/>
              <a:t>38</a:t>
            </a:fld>
            <a:endParaRPr lang="ja-JP"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3850" y="549275"/>
            <a:ext cx="4392612" cy="568007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body" idx="1"/>
          </p:nvPr>
        </p:nvSpPr>
        <p:spPr>
          <a:xfrm>
            <a:off x="5011102" y="2023364"/>
            <a:ext cx="3742690" cy="1851660"/>
          </a:xfrm>
          <a:prstGeom prst="rect">
            <a:avLst/>
          </a:prstGeom>
        </p:spPr>
        <p:txBody>
          <a:bodyPr vert="horz" wrap="square" lIns="0" tIns="12700" rIns="0" bIns="0" rtlCol="0">
            <a:spAutoFit/>
          </a:bodyPr>
          <a:lstStyle/>
          <a:p>
            <a:pPr marL="12700">
              <a:lnSpc>
                <a:spcPts val="2830"/>
              </a:lnSpc>
              <a:spcBef>
                <a:spcPts val="100"/>
              </a:spcBef>
            </a:pPr>
            <a:r>
              <a:rPr spc="5" dirty="0"/>
              <a:t>ひ</a:t>
            </a:r>
            <a:r>
              <a:rPr spc="-5" dirty="0"/>
              <a:t>とつ</a:t>
            </a:r>
            <a:r>
              <a:rPr dirty="0"/>
              <a:t>ぶの小</a:t>
            </a:r>
            <a:r>
              <a:rPr spc="-5" dirty="0"/>
              <a:t>さな</a:t>
            </a:r>
            <a:r>
              <a:rPr dirty="0"/>
              <a:t>種が、</a:t>
            </a:r>
          </a:p>
          <a:p>
            <a:pPr marL="12700" marR="5080">
              <a:lnSpc>
                <a:spcPts val="2900"/>
              </a:lnSpc>
              <a:spcBef>
                <a:spcPts val="30"/>
              </a:spcBef>
            </a:pPr>
            <a:r>
              <a:rPr dirty="0"/>
              <a:t>千</a:t>
            </a:r>
            <a:r>
              <a:rPr spc="-5" dirty="0"/>
              <a:t>つ</a:t>
            </a:r>
            <a:r>
              <a:rPr dirty="0"/>
              <a:t>ぶ</a:t>
            </a:r>
            <a:r>
              <a:rPr spc="5" dirty="0"/>
              <a:t>も</a:t>
            </a:r>
            <a:r>
              <a:rPr dirty="0"/>
              <a:t>の種に</a:t>
            </a:r>
            <a:r>
              <a:rPr spc="-5" dirty="0"/>
              <a:t>なりまし</a:t>
            </a:r>
            <a:r>
              <a:rPr dirty="0"/>
              <a:t>た。 その</a:t>
            </a:r>
            <a:r>
              <a:rPr spc="5" dirty="0"/>
              <a:t>ひ</a:t>
            </a:r>
            <a:r>
              <a:rPr spc="-5" dirty="0"/>
              <a:t>とつ</a:t>
            </a:r>
            <a:r>
              <a:rPr dirty="0"/>
              <a:t>ぶ</a:t>
            </a:r>
            <a:r>
              <a:rPr spc="5" dirty="0"/>
              <a:t>ひ</a:t>
            </a:r>
            <a:r>
              <a:rPr spc="-5" dirty="0"/>
              <a:t>とつ</a:t>
            </a:r>
            <a:r>
              <a:rPr dirty="0"/>
              <a:t>ぶが、 </a:t>
            </a:r>
            <a:r>
              <a:rPr spc="5" dirty="0"/>
              <a:t>ひ</a:t>
            </a:r>
            <a:r>
              <a:rPr spc="-5" dirty="0"/>
              <a:t>とり</a:t>
            </a:r>
            <a:r>
              <a:rPr spc="5" dirty="0"/>
              <a:t>ひ</a:t>
            </a:r>
            <a:r>
              <a:rPr spc="-5" dirty="0"/>
              <a:t>とり</a:t>
            </a:r>
            <a:r>
              <a:rPr dirty="0"/>
              <a:t>の子</a:t>
            </a:r>
            <a:r>
              <a:rPr spc="5" dirty="0"/>
              <a:t>ども</a:t>
            </a:r>
            <a:r>
              <a:rPr dirty="0"/>
              <a:t>たちの、 思</a:t>
            </a:r>
            <a:r>
              <a:rPr spc="5" dirty="0"/>
              <a:t>い</a:t>
            </a:r>
            <a:r>
              <a:rPr dirty="0"/>
              <a:t>出のように思</a:t>
            </a:r>
            <a:r>
              <a:rPr spc="-5" dirty="0"/>
              <a:t>えまし</a:t>
            </a:r>
            <a:r>
              <a:rPr dirty="0"/>
              <a:t>た。</a:t>
            </a:r>
          </a:p>
        </p:txBody>
      </p:sp>
      <p:sp>
        <p:nvSpPr>
          <p:cNvPr id="4" name="object 4"/>
          <p:cNvSpPr txBox="1"/>
          <p:nvPr/>
        </p:nvSpPr>
        <p:spPr>
          <a:xfrm>
            <a:off x="7411402" y="3852164"/>
            <a:ext cx="134239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MS PGothic"/>
                <a:cs typeface="MS PGothic"/>
              </a:rPr>
              <a:t>会</a:t>
            </a:r>
            <a:r>
              <a:rPr sz="2400" spc="5" dirty="0">
                <a:latin typeface="MS PGothic"/>
                <a:cs typeface="MS PGothic"/>
              </a:rPr>
              <a:t>お</a:t>
            </a:r>
            <a:r>
              <a:rPr sz="2400" dirty="0">
                <a:latin typeface="MS PGothic"/>
                <a:cs typeface="MS PGothic"/>
              </a:rPr>
              <a:t>うね。</a:t>
            </a:r>
            <a:endParaRPr sz="2400">
              <a:latin typeface="MS PGothic"/>
              <a:cs typeface="MS PGothic"/>
            </a:endParaRPr>
          </a:p>
        </p:txBody>
      </p:sp>
      <p:sp>
        <p:nvSpPr>
          <p:cNvPr id="5" name="object 5"/>
          <p:cNvSpPr txBox="1"/>
          <p:nvPr/>
        </p:nvSpPr>
        <p:spPr>
          <a:xfrm>
            <a:off x="5011102" y="3852164"/>
            <a:ext cx="2221865" cy="1482725"/>
          </a:xfrm>
          <a:prstGeom prst="rect">
            <a:avLst/>
          </a:prstGeom>
        </p:spPr>
        <p:txBody>
          <a:bodyPr vert="horz" wrap="square" lIns="0" tIns="12700" rIns="0" bIns="0" rtlCol="0">
            <a:spAutoFit/>
          </a:bodyPr>
          <a:lstStyle/>
          <a:p>
            <a:pPr marL="12700">
              <a:lnSpc>
                <a:spcPct val="100000"/>
              </a:lnSpc>
              <a:spcBef>
                <a:spcPts val="100"/>
              </a:spcBef>
              <a:tabLst>
                <a:tab pos="767715" algn="l"/>
              </a:tabLst>
            </a:pPr>
            <a:r>
              <a:rPr sz="2400" spc="-5" dirty="0">
                <a:latin typeface="MS PGothic"/>
                <a:cs typeface="MS PGothic"/>
              </a:rPr>
              <a:t>ま</a:t>
            </a:r>
            <a:r>
              <a:rPr sz="2400" dirty="0">
                <a:latin typeface="MS PGothic"/>
                <a:cs typeface="MS PGothic"/>
              </a:rPr>
              <a:t>た	夏が来たら</a:t>
            </a:r>
          </a:p>
          <a:p>
            <a:pPr>
              <a:lnSpc>
                <a:spcPct val="100000"/>
              </a:lnSpc>
              <a:spcBef>
                <a:spcPts val="50"/>
              </a:spcBef>
            </a:pPr>
            <a:endParaRPr sz="2150" dirty="0">
              <a:latin typeface="MS PGothic"/>
              <a:cs typeface="MS PGothic"/>
            </a:endParaRPr>
          </a:p>
          <a:p>
            <a:pPr marL="12700">
              <a:lnSpc>
                <a:spcPct val="100000"/>
              </a:lnSpc>
            </a:pPr>
            <a:r>
              <a:rPr sz="2400" spc="-5" dirty="0">
                <a:latin typeface="MS PGothic"/>
                <a:cs typeface="MS PGothic"/>
              </a:rPr>
              <a:t>ず</a:t>
            </a:r>
            <a:r>
              <a:rPr sz="2400" spc="5" dirty="0">
                <a:latin typeface="MS PGothic"/>
                <a:cs typeface="MS PGothic"/>
              </a:rPr>
              <a:t>っ</a:t>
            </a:r>
            <a:r>
              <a:rPr sz="2400" spc="-5" dirty="0">
                <a:latin typeface="MS PGothic"/>
                <a:cs typeface="MS PGothic"/>
              </a:rPr>
              <a:t>とず</a:t>
            </a:r>
            <a:r>
              <a:rPr sz="2400" spc="5" dirty="0">
                <a:latin typeface="MS PGothic"/>
                <a:cs typeface="MS PGothic"/>
              </a:rPr>
              <a:t>っ</a:t>
            </a:r>
            <a:r>
              <a:rPr sz="2400" dirty="0">
                <a:latin typeface="MS PGothic"/>
                <a:cs typeface="MS PGothic"/>
              </a:rPr>
              <a:t>と</a:t>
            </a:r>
          </a:p>
          <a:p>
            <a:pPr marL="12700">
              <a:lnSpc>
                <a:spcPct val="100000"/>
              </a:lnSpc>
              <a:spcBef>
                <a:spcPts val="25"/>
              </a:spcBef>
            </a:pPr>
            <a:r>
              <a:rPr sz="2400" spc="5" dirty="0">
                <a:latin typeface="MS PGothic"/>
                <a:cs typeface="MS PGothic"/>
              </a:rPr>
              <a:t>い</a:t>
            </a:r>
            <a:r>
              <a:rPr sz="2400" dirty="0">
                <a:latin typeface="MS PGothic"/>
                <a:cs typeface="MS PGothic"/>
              </a:rPr>
              <a:t>っし</a:t>
            </a:r>
            <a:r>
              <a:rPr sz="2400" spc="5" dirty="0">
                <a:latin typeface="MS PGothic"/>
                <a:cs typeface="MS PGothic"/>
              </a:rPr>
              <a:t>ょ</a:t>
            </a:r>
            <a:r>
              <a:rPr sz="2400" dirty="0">
                <a:latin typeface="MS PGothic"/>
                <a:cs typeface="MS PGothic"/>
              </a:rPr>
              <a:t>だよ。</a:t>
            </a:r>
          </a:p>
        </p:txBody>
      </p:sp>
      <p:sp>
        <p:nvSpPr>
          <p:cNvPr id="6" name="object 6"/>
          <p:cNvSpPr txBox="1"/>
          <p:nvPr/>
        </p:nvSpPr>
        <p:spPr>
          <a:xfrm>
            <a:off x="6738302" y="5623052"/>
            <a:ext cx="1244600"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MS PGothic"/>
                <a:cs typeface="MS PGothic"/>
              </a:rPr>
              <a:t>岩崎書店</a:t>
            </a:r>
            <a:endParaRPr sz="2400">
              <a:latin typeface="MS PGothic"/>
              <a:cs typeface="MS PGothic"/>
            </a:endParaRPr>
          </a:p>
        </p:txBody>
      </p:sp>
      <p:sp>
        <p:nvSpPr>
          <p:cNvPr id="7" name="object 7"/>
          <p:cNvSpPr txBox="1">
            <a:spLocks noGrp="1"/>
          </p:cNvSpPr>
          <p:nvPr>
            <p:ph type="title"/>
          </p:nvPr>
        </p:nvSpPr>
        <p:spPr>
          <a:xfrm>
            <a:off x="5011102" y="593851"/>
            <a:ext cx="3526154" cy="1104900"/>
          </a:xfrm>
          <a:prstGeom prst="rect">
            <a:avLst/>
          </a:prstGeom>
        </p:spPr>
        <p:txBody>
          <a:bodyPr vert="horz" wrap="square" lIns="0" tIns="41910" rIns="0" bIns="0" rtlCol="0">
            <a:spAutoFit/>
          </a:bodyPr>
          <a:lstStyle/>
          <a:p>
            <a:pPr marL="12700" marR="5080">
              <a:lnSpc>
                <a:spcPts val="2710"/>
              </a:lnSpc>
              <a:spcBef>
                <a:spcPts val="330"/>
              </a:spcBef>
            </a:pPr>
            <a:r>
              <a:rPr dirty="0"/>
              <a:t>文：</a:t>
            </a:r>
            <a:r>
              <a:rPr spc="5" dirty="0"/>
              <a:t>ひ</a:t>
            </a:r>
            <a:r>
              <a:rPr spc="-5" dirty="0"/>
              <a:t>ま</a:t>
            </a:r>
            <a:r>
              <a:rPr dirty="0"/>
              <a:t>わ</a:t>
            </a:r>
            <a:r>
              <a:rPr spc="-5" dirty="0"/>
              <a:t>りを</a:t>
            </a:r>
            <a:r>
              <a:rPr dirty="0"/>
              <a:t>う</a:t>
            </a:r>
            <a:r>
              <a:rPr spc="-5" dirty="0"/>
              <a:t>え</a:t>
            </a:r>
            <a:r>
              <a:rPr dirty="0"/>
              <a:t>た八人の </a:t>
            </a:r>
            <a:r>
              <a:rPr spc="5" dirty="0"/>
              <a:t>お</a:t>
            </a:r>
            <a:r>
              <a:rPr dirty="0"/>
              <a:t>母</a:t>
            </a:r>
            <a:r>
              <a:rPr spc="-5" dirty="0"/>
              <a:t>さ</a:t>
            </a:r>
            <a:r>
              <a:rPr spc="5" dirty="0"/>
              <a:t>ん</a:t>
            </a:r>
            <a:r>
              <a:rPr spc="-5" dirty="0"/>
              <a:t>と</a:t>
            </a:r>
            <a:r>
              <a:rPr dirty="0"/>
              <a:t>葉方丹</a:t>
            </a:r>
          </a:p>
          <a:p>
            <a:pPr marL="12700">
              <a:lnSpc>
                <a:spcPts val="2845"/>
              </a:lnSpc>
            </a:pPr>
            <a:r>
              <a:rPr dirty="0"/>
              <a:t>絵：松成真理子</a:t>
            </a:r>
          </a:p>
        </p:txBody>
      </p:sp>
      <p:sp>
        <p:nvSpPr>
          <p:cNvPr id="8" name="スライド番号プレースホルダー 7">
            <a:extLst>
              <a:ext uri="{FF2B5EF4-FFF2-40B4-BE49-F238E27FC236}">
                <a16:creationId xmlns:a16="http://schemas.microsoft.com/office/drawing/2014/main" id="{C0276027-9DE2-BF4D-AFEC-E29551720B1B}"/>
              </a:ext>
            </a:extLst>
          </p:cNvPr>
          <p:cNvSpPr>
            <a:spLocks noGrp="1"/>
          </p:cNvSpPr>
          <p:nvPr>
            <p:ph type="sldNum" sz="quarter" idx="7"/>
          </p:nvPr>
        </p:nvSpPr>
        <p:spPr/>
        <p:txBody>
          <a:bodyPr/>
          <a:lstStyle/>
          <a:p>
            <a:fld id="{B6F15528-21DE-4FAA-801E-634DDDAF4B2B}" type="slidenum">
              <a:rPr lang="en-US" altLang="ja-JP" smtClean="0"/>
              <a:t>39</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14AD4B-C778-124D-9F48-4B8772D470F8}"/>
              </a:ext>
            </a:extLst>
          </p:cNvPr>
          <p:cNvSpPr txBox="1"/>
          <p:nvPr/>
        </p:nvSpPr>
        <p:spPr>
          <a:xfrm>
            <a:off x="92404" y="10735"/>
            <a:ext cx="8959192" cy="6370975"/>
          </a:xfrm>
          <a:prstGeom prst="rect">
            <a:avLst/>
          </a:prstGeom>
          <a:noFill/>
        </p:spPr>
        <p:txBody>
          <a:bodyPr wrap="square" rtlCol="0">
            <a:spAutoFit/>
          </a:bodyPr>
          <a:lstStyle/>
          <a:p>
            <a:pPr lvl="0"/>
            <a:r>
              <a:rPr lang="ja-JP" altLang="en-US" sz="2400" u="sng">
                <a:solidFill>
                  <a:srgbClr val="FF0000"/>
                </a:solidFill>
                <a:latin typeface="MS Gothic" panose="020B0609070205080204" pitchFamily="49" charset="-128"/>
                <a:ea typeface="MS Gothic" panose="020B0609070205080204" pitchFamily="49" charset="-128"/>
              </a:rPr>
              <a:t>１．関係性</a:t>
            </a:r>
            <a:r>
              <a:rPr lang="ja-JP" altLang="en-US" sz="2400" u="sng" dirty="0">
                <a:solidFill>
                  <a:srgbClr val="FF0000"/>
                </a:solidFill>
                <a:latin typeface="MS Gothic" panose="020B0609070205080204" pitchFamily="49" charset="-128"/>
                <a:ea typeface="MS Gothic" panose="020B0609070205080204" pitchFamily="49" charset="-128"/>
              </a:rPr>
              <a:t>の危機 </a:t>
            </a:r>
          </a:p>
          <a:p>
            <a:pPr lvl="0"/>
            <a:r>
              <a:rPr lang="ja-JP" altLang="en-US" sz="2400" dirty="0">
                <a:latin typeface="MS Gothic" panose="020B0609070205080204" pitchFamily="49" charset="-128"/>
                <a:ea typeface="MS Gothic" panose="020B0609070205080204" pitchFamily="49" charset="-128"/>
              </a:rPr>
              <a:t>　</a:t>
            </a:r>
            <a:r>
              <a:rPr lang="ja-JP" altLang="en-US" sz="2000" dirty="0">
                <a:latin typeface="MS Gothic" panose="020B0609070205080204" pitchFamily="49" charset="-128"/>
                <a:ea typeface="MS Gothic" panose="020B0609070205080204" pitchFamily="49" charset="-128"/>
              </a:rPr>
              <a:t>家庭を築き、維持していくための家族員同士の関わり、子育て、親の扶養・介護、経済生活の維持、精神的安定等の家族相互の役割が曖昧になっています。また学校と家庭の間、職場と家庭の間に、自分の居場所と実感できる場所が地域にあるのでしょうか。そして、あくまで私の推測ですが、交通機関等における殺傷事件、放火事件を起こす犯人を生み出す要因に、孤立によってもたらされた底知れない孤独があるのではないでしょうか。</a:t>
            </a:r>
            <a:endParaRPr lang="en-US" altLang="ja-JP" sz="2000" dirty="0">
              <a:latin typeface="MS Gothic" panose="020B0609070205080204" pitchFamily="49" charset="-128"/>
              <a:ea typeface="MS Gothic" panose="020B0609070205080204" pitchFamily="49" charset="-128"/>
            </a:endParaRPr>
          </a:p>
          <a:p>
            <a:pPr lvl="0"/>
            <a:r>
              <a:rPr lang="ja-JP" altLang="en-US" sz="2000" b="1" u="sng" dirty="0">
                <a:solidFill>
                  <a:srgbClr val="FF0000"/>
                </a:solidFill>
                <a:latin typeface="MS PGothic" panose="020B0600070205080204" pitchFamily="34" charset="-128"/>
                <a:ea typeface="MS PGothic" panose="020B0600070205080204" pitchFamily="34" charset="-128"/>
              </a:rPr>
              <a:t>① ひきこもり </a:t>
            </a:r>
          </a:p>
          <a:p>
            <a:pPr lvl="0"/>
            <a:r>
              <a:rPr lang="en-US" altLang="ja-JP" sz="2000" dirty="0">
                <a:latin typeface="MS PGothic" panose="020B0600070205080204" pitchFamily="34" charset="-128"/>
                <a:ea typeface="MS PGothic" panose="020B0600070205080204" pitchFamily="34" charset="-128"/>
              </a:rPr>
              <a:t> </a:t>
            </a:r>
            <a:r>
              <a:rPr lang="ja-JP" altLang="en-US" sz="2000" dirty="0">
                <a:latin typeface="MS PGothic" panose="020B0600070205080204" pitchFamily="34" charset="-128"/>
                <a:ea typeface="MS PGothic" panose="020B0600070205080204" pitchFamily="34" charset="-128"/>
              </a:rPr>
              <a:t>内閣府は </a:t>
            </a:r>
            <a:r>
              <a:rPr lang="en-US" altLang="ja-JP" sz="2000" dirty="0">
                <a:latin typeface="MS PGothic" panose="020B0600070205080204" pitchFamily="34" charset="-128"/>
                <a:ea typeface="MS PGothic" panose="020B0600070205080204" pitchFamily="34" charset="-128"/>
              </a:rPr>
              <a:t>2019 </a:t>
            </a:r>
            <a:r>
              <a:rPr lang="ja-JP" altLang="en-US" sz="2000" dirty="0">
                <a:latin typeface="MS PGothic" panose="020B0600070205080204" pitchFamily="34" charset="-128"/>
                <a:ea typeface="MS PGothic" panose="020B0600070205080204" pitchFamily="34" charset="-128"/>
              </a:rPr>
              <a:t>年 </a:t>
            </a:r>
            <a:r>
              <a:rPr lang="en-US" altLang="ja-JP" sz="2000" dirty="0">
                <a:latin typeface="MS PGothic" panose="020B0600070205080204" pitchFamily="34" charset="-128"/>
                <a:ea typeface="MS PGothic" panose="020B0600070205080204" pitchFamily="34" charset="-128"/>
              </a:rPr>
              <a:t>3 </a:t>
            </a:r>
            <a:r>
              <a:rPr lang="ja-JP" altLang="en-US" sz="2000" dirty="0">
                <a:latin typeface="MS PGothic" panose="020B0600070205080204" pitchFamily="34" charset="-128"/>
                <a:ea typeface="MS PGothic" panose="020B0600070205080204" pitchFamily="34" charset="-128"/>
              </a:rPr>
              <a:t>月 </a:t>
            </a:r>
            <a:r>
              <a:rPr lang="en-US" altLang="ja-JP" sz="2000" dirty="0">
                <a:latin typeface="MS PGothic" panose="020B0600070205080204" pitchFamily="34" charset="-128"/>
                <a:ea typeface="MS PGothic" panose="020B0600070205080204" pitchFamily="34" charset="-128"/>
              </a:rPr>
              <a:t>29 </a:t>
            </a:r>
            <a:r>
              <a:rPr lang="ja-JP" altLang="en-US" sz="2000" dirty="0">
                <a:latin typeface="MS PGothic" panose="020B0600070205080204" pitchFamily="34" charset="-128"/>
                <a:ea typeface="MS PGothic" panose="020B0600070205080204" pitchFamily="34" charset="-128"/>
              </a:rPr>
              <a:t>日、自宅に半年以上閉じこもっている「ひきこもり」の </a:t>
            </a:r>
            <a:r>
              <a:rPr lang="en-US" altLang="ja-JP" sz="2000" dirty="0">
                <a:latin typeface="MS PGothic" panose="020B0600070205080204" pitchFamily="34" charset="-128"/>
                <a:ea typeface="MS PGothic" panose="020B0600070205080204" pitchFamily="34" charset="-128"/>
              </a:rPr>
              <a:t>40</a:t>
            </a:r>
            <a:r>
              <a:rPr lang="ja-JP" altLang="en-US" sz="2000" dirty="0">
                <a:latin typeface="MS PGothic" panose="020B0600070205080204" pitchFamily="34" charset="-128"/>
                <a:ea typeface="MS PGothic" panose="020B0600070205080204" pitchFamily="34" charset="-128"/>
              </a:rPr>
              <a:t>～</a:t>
            </a:r>
            <a:r>
              <a:rPr lang="en-US" altLang="ja-JP" sz="2000" dirty="0">
                <a:latin typeface="MS PGothic" panose="020B0600070205080204" pitchFamily="34" charset="-128"/>
                <a:ea typeface="MS PGothic" panose="020B0600070205080204" pitchFamily="34" charset="-128"/>
              </a:rPr>
              <a:t>64 </a:t>
            </a:r>
            <a:r>
              <a:rPr lang="ja-JP" altLang="en-US" sz="2000" dirty="0">
                <a:latin typeface="MS PGothic" panose="020B0600070205080204" pitchFamily="34" charset="-128"/>
                <a:ea typeface="MS PGothic" panose="020B0600070205080204" pitchFamily="34" charset="-128"/>
              </a:rPr>
              <a:t>歳が、全国で推計 </a:t>
            </a:r>
            <a:r>
              <a:rPr lang="en-US" altLang="ja-JP" sz="2000" dirty="0">
                <a:latin typeface="MS PGothic" panose="020B0600070205080204" pitchFamily="34" charset="-128"/>
                <a:ea typeface="MS PGothic" panose="020B0600070205080204" pitchFamily="34" charset="-128"/>
              </a:rPr>
              <a:t>61 </a:t>
            </a:r>
            <a:r>
              <a:rPr lang="ja-JP" altLang="en-US" sz="2000" dirty="0">
                <a:latin typeface="MS PGothic" panose="020B0600070205080204" pitchFamily="34" charset="-128"/>
                <a:ea typeface="MS PGothic" panose="020B0600070205080204" pitchFamily="34" charset="-128"/>
              </a:rPr>
              <a:t>万 </a:t>
            </a:r>
            <a:r>
              <a:rPr lang="en-US" altLang="ja-JP" sz="2000" dirty="0">
                <a:latin typeface="MS PGothic" panose="020B0600070205080204" pitchFamily="34" charset="-128"/>
                <a:ea typeface="MS PGothic" panose="020B0600070205080204" pitchFamily="34" charset="-128"/>
              </a:rPr>
              <a:t>3 </a:t>
            </a:r>
            <a:r>
              <a:rPr lang="ja-JP" altLang="en-US" sz="2000" dirty="0">
                <a:latin typeface="MS PGothic" panose="020B0600070205080204" pitchFamily="34" charset="-128"/>
                <a:ea typeface="MS PGothic" panose="020B0600070205080204" pitchFamily="34" charset="-128"/>
              </a:rPr>
              <a:t>千人いるとの調査結果を発表しました。７割以上が男性で、ひきこもりの期間は </a:t>
            </a:r>
            <a:r>
              <a:rPr lang="en-US" altLang="ja-JP" sz="2000" dirty="0">
                <a:latin typeface="MS PGothic" panose="020B0600070205080204" pitchFamily="34" charset="-128"/>
                <a:ea typeface="MS PGothic" panose="020B0600070205080204" pitchFamily="34" charset="-128"/>
              </a:rPr>
              <a:t>7 </a:t>
            </a:r>
            <a:r>
              <a:rPr lang="ja-JP" altLang="en-US" sz="2000" dirty="0">
                <a:latin typeface="MS PGothic" panose="020B0600070205080204" pitchFamily="34" charset="-128"/>
                <a:ea typeface="MS PGothic" panose="020B0600070205080204" pitchFamily="34" charset="-128"/>
              </a:rPr>
              <a:t>年以上が半数を占めています。</a:t>
            </a:r>
            <a:r>
              <a:rPr lang="ja-JP" altLang="en-US" sz="2000" dirty="0">
                <a:latin typeface="MS Gothic" panose="020B0609070205080204" pitchFamily="49" charset="-128"/>
                <a:ea typeface="MS Gothic" panose="020B0609070205080204" pitchFamily="49" charset="-128"/>
              </a:rPr>
              <a:t>ひきこもりになった年齢は</a:t>
            </a:r>
            <a:r>
              <a:rPr lang="en-US" altLang="ja-JP" sz="2000" dirty="0">
                <a:latin typeface="MS Gothic" panose="020B0609070205080204" pitchFamily="49" charset="-128"/>
                <a:ea typeface="MS Gothic" panose="020B0609070205080204" pitchFamily="49" charset="-128"/>
              </a:rPr>
              <a:t>60</a:t>
            </a:r>
            <a:r>
              <a:rPr lang="ja-JP" altLang="en-US" sz="2000" dirty="0">
                <a:latin typeface="MS Gothic" panose="020B0609070205080204" pitchFamily="49" charset="-128"/>
                <a:ea typeface="MS Gothic" panose="020B0609070205080204" pitchFamily="49" charset="-128"/>
              </a:rPr>
              <a:t>～</a:t>
            </a:r>
            <a:r>
              <a:rPr lang="en-US" altLang="ja-JP" sz="2000" dirty="0">
                <a:latin typeface="MS Gothic" panose="020B0609070205080204" pitchFamily="49" charset="-128"/>
                <a:ea typeface="MS Gothic" panose="020B0609070205080204" pitchFamily="49" charset="-128"/>
              </a:rPr>
              <a:t>64</a:t>
            </a:r>
            <a:r>
              <a:rPr lang="ja-JP" altLang="en-US" sz="2000" dirty="0">
                <a:latin typeface="MS Gothic" panose="020B0609070205080204" pitchFamily="49" charset="-128"/>
                <a:ea typeface="MS Gothic" panose="020B0609070205080204" pitchFamily="49" charset="-128"/>
              </a:rPr>
              <a:t>歳が</a:t>
            </a:r>
            <a:r>
              <a:rPr lang="en-US" altLang="ja-JP" sz="2000" dirty="0">
                <a:latin typeface="MS Gothic" panose="020B0609070205080204" pitchFamily="49" charset="-128"/>
                <a:ea typeface="MS Gothic" panose="020B0609070205080204" pitchFamily="49" charset="-128"/>
              </a:rPr>
              <a:t>17%</a:t>
            </a:r>
            <a:r>
              <a:rPr lang="ja-JP" altLang="en-US" sz="2000" dirty="0">
                <a:latin typeface="MS Gothic" panose="020B0609070205080204" pitchFamily="49" charset="-128"/>
                <a:ea typeface="MS Gothic" panose="020B0609070205080204" pitchFamily="49" charset="-128"/>
              </a:rPr>
              <a:t>で最も多かったが、</a:t>
            </a:r>
            <a:r>
              <a:rPr lang="en-US" altLang="ja-JP" sz="2000" dirty="0">
                <a:latin typeface="MS Gothic" panose="020B0609070205080204" pitchFamily="49" charset="-128"/>
                <a:ea typeface="MS Gothic" panose="020B0609070205080204" pitchFamily="49" charset="-128"/>
              </a:rPr>
              <a:t>20</a:t>
            </a:r>
            <a:r>
              <a:rPr lang="ja-JP" altLang="en-US" sz="2000" dirty="0">
                <a:latin typeface="MS Gothic" panose="020B0609070205080204" pitchFamily="49" charset="-128"/>
                <a:ea typeface="MS Gothic" panose="020B0609070205080204" pitchFamily="49" charset="-128"/>
              </a:rPr>
              <a:t>～</a:t>
            </a:r>
            <a:r>
              <a:rPr lang="en-US" altLang="ja-JP" sz="2000" dirty="0">
                <a:latin typeface="MS Gothic" panose="020B0609070205080204" pitchFamily="49" charset="-128"/>
                <a:ea typeface="MS Gothic" panose="020B0609070205080204" pitchFamily="49" charset="-128"/>
              </a:rPr>
              <a:t>24</a:t>
            </a:r>
            <a:r>
              <a:rPr lang="ja-JP" altLang="en-US" sz="2000" dirty="0">
                <a:latin typeface="MS Gothic" panose="020B0609070205080204" pitchFamily="49" charset="-128"/>
                <a:ea typeface="MS Gothic" panose="020B0609070205080204" pitchFamily="49" charset="-128"/>
              </a:rPr>
              <a:t>歳も</a:t>
            </a:r>
            <a:r>
              <a:rPr lang="en-US" altLang="ja-JP" sz="2000" dirty="0">
                <a:latin typeface="MS Gothic" panose="020B0609070205080204" pitchFamily="49" charset="-128"/>
                <a:ea typeface="MS Gothic" panose="020B0609070205080204" pitchFamily="49" charset="-128"/>
              </a:rPr>
              <a:t>13%</a:t>
            </a:r>
            <a:r>
              <a:rPr lang="ja-JP" altLang="en-US" sz="2000" dirty="0" err="1">
                <a:latin typeface="MS Gothic" panose="020B0609070205080204" pitchFamily="49" charset="-128"/>
                <a:ea typeface="MS Gothic" panose="020B0609070205080204" pitchFamily="49" charset="-128"/>
              </a:rPr>
              <a:t>、</a:t>
            </a:r>
            <a:r>
              <a:rPr lang="ja-JP" altLang="en-US" sz="2000" dirty="0">
                <a:latin typeface="MS Gothic" panose="020B0609070205080204" pitchFamily="49" charset="-128"/>
                <a:ea typeface="MS Gothic" panose="020B0609070205080204" pitchFamily="49" charset="-128"/>
              </a:rPr>
              <a:t>きっかけは「退職」が最多で「人間関係」「病気」が続いた。</a:t>
            </a:r>
            <a:r>
              <a:rPr lang="en-US" altLang="ja-JP" sz="2000" dirty="0">
                <a:latin typeface="MS Gothic" panose="020B0609070205080204" pitchFamily="49" charset="-128"/>
                <a:ea typeface="MS Gothic" panose="020B0609070205080204" pitchFamily="49" charset="-128"/>
              </a:rPr>
              <a:t>40</a:t>
            </a:r>
            <a:r>
              <a:rPr lang="ja-JP" altLang="en-US" sz="2000" dirty="0">
                <a:latin typeface="MS Gothic" panose="020B0609070205080204" pitchFamily="49" charset="-128"/>
                <a:ea typeface="MS Gothic" panose="020B0609070205080204" pitchFamily="49" charset="-128"/>
              </a:rPr>
              <a:t>～</a:t>
            </a:r>
            <a:r>
              <a:rPr lang="en-US" altLang="ja-JP" sz="2000" dirty="0">
                <a:latin typeface="MS Gothic" panose="020B0609070205080204" pitchFamily="49" charset="-128"/>
                <a:ea typeface="MS Gothic" panose="020B0609070205080204" pitchFamily="49" charset="-128"/>
              </a:rPr>
              <a:t>44</a:t>
            </a:r>
            <a:r>
              <a:rPr lang="ja-JP" altLang="en-US" sz="2000" dirty="0">
                <a:latin typeface="MS Gothic" panose="020B0609070205080204" pitchFamily="49" charset="-128"/>
                <a:ea typeface="MS Gothic" panose="020B0609070205080204" pitchFamily="49" charset="-128"/>
              </a:rPr>
              <a:t>歳の層では就職活動の時期にひきこもりが始まった人が目立つ。</a:t>
            </a:r>
            <a:r>
              <a:rPr lang="ja-JP" altLang="en-US" sz="2000" dirty="0">
                <a:latin typeface="MS PGothic" panose="020B0600070205080204" pitchFamily="34" charset="-128"/>
                <a:ea typeface="MS PGothic" panose="020B0600070205080204" pitchFamily="34" charset="-128"/>
              </a:rPr>
              <a:t>ひきこもりの高齢化、長期化が鮮明になりました。</a:t>
            </a:r>
            <a:endParaRPr lang="en-US" altLang="ja-JP" sz="2000" dirty="0">
              <a:latin typeface="MS PGothic" panose="020B0600070205080204" pitchFamily="34" charset="-128"/>
              <a:ea typeface="MS PGothic" panose="020B0600070205080204" pitchFamily="34" charset="-128"/>
            </a:endParaRPr>
          </a:p>
          <a:p>
            <a:pPr lvl="0"/>
            <a:r>
              <a:rPr lang="en-US" altLang="ja-JP" sz="2000" dirty="0">
                <a:latin typeface="MS PGothic" panose="020B0600070205080204" pitchFamily="34" charset="-128"/>
                <a:ea typeface="MS PGothic" panose="020B0600070205080204" pitchFamily="34" charset="-128"/>
              </a:rPr>
              <a:t> </a:t>
            </a:r>
            <a:r>
              <a:rPr lang="ja-JP" altLang="en-US" sz="2000" dirty="0">
                <a:latin typeface="MS PGothic" panose="020B0600070205080204" pitchFamily="34" charset="-128"/>
                <a:ea typeface="MS PGothic" panose="020B0600070205080204" pitchFamily="34" charset="-128"/>
              </a:rPr>
              <a:t> </a:t>
            </a:r>
            <a:r>
              <a:rPr lang="en-US" altLang="ja-JP" sz="2000" dirty="0">
                <a:latin typeface="MS PGothic" panose="020B0600070205080204" pitchFamily="34" charset="-128"/>
                <a:ea typeface="MS PGothic" panose="020B0600070205080204" pitchFamily="34" charset="-128"/>
              </a:rPr>
              <a:t>15</a:t>
            </a:r>
            <a:r>
              <a:rPr lang="ja-JP" altLang="en-US" sz="2000" dirty="0">
                <a:latin typeface="MS PGothic" panose="020B0600070205080204" pitchFamily="34" charset="-128"/>
                <a:ea typeface="MS PGothic" panose="020B0600070205080204" pitchFamily="34" charset="-128"/>
              </a:rPr>
              <a:t>～</a:t>
            </a:r>
            <a:r>
              <a:rPr lang="en-US" altLang="ja-JP" sz="2000" dirty="0">
                <a:latin typeface="MS PGothic" panose="020B0600070205080204" pitchFamily="34" charset="-128"/>
                <a:ea typeface="MS PGothic" panose="020B0600070205080204" pitchFamily="34" charset="-128"/>
              </a:rPr>
              <a:t>39 </a:t>
            </a:r>
            <a:r>
              <a:rPr lang="ja-JP" altLang="en-US" sz="2000" dirty="0">
                <a:latin typeface="MS PGothic" panose="020B0600070205080204" pitchFamily="34" charset="-128"/>
                <a:ea typeface="MS PGothic" panose="020B0600070205080204" pitchFamily="34" charset="-128"/>
              </a:rPr>
              <a:t>歳の推計 </a:t>
            </a:r>
            <a:r>
              <a:rPr lang="en-US" altLang="ja-JP" sz="2000" dirty="0">
                <a:latin typeface="MS PGothic" panose="020B0600070205080204" pitchFamily="34" charset="-128"/>
                <a:ea typeface="MS PGothic" panose="020B0600070205080204" pitchFamily="34" charset="-128"/>
              </a:rPr>
              <a:t>54 </a:t>
            </a:r>
            <a:r>
              <a:rPr lang="ja-JP" altLang="en-US" sz="2000" dirty="0">
                <a:latin typeface="MS PGothic" panose="020B0600070205080204" pitchFamily="34" charset="-128"/>
                <a:ea typeface="MS PGothic" panose="020B0600070205080204" pitchFamily="34" charset="-128"/>
              </a:rPr>
              <a:t>万 </a:t>
            </a:r>
            <a:r>
              <a:rPr lang="en-US" altLang="ja-JP" sz="2000" dirty="0">
                <a:latin typeface="MS PGothic" panose="020B0600070205080204" pitchFamily="34" charset="-128"/>
                <a:ea typeface="MS PGothic" panose="020B0600070205080204" pitchFamily="34" charset="-128"/>
              </a:rPr>
              <a:t>1 </a:t>
            </a:r>
            <a:r>
              <a:rPr lang="ja-JP" altLang="en-US" sz="2000" dirty="0">
                <a:latin typeface="MS PGothic" panose="020B0600070205080204" pitchFamily="34" charset="-128"/>
                <a:ea typeface="MS PGothic" panose="020B0600070205080204" pitchFamily="34" charset="-128"/>
              </a:rPr>
              <a:t>千人を加え、内閣府では ひきこもりの総数は </a:t>
            </a:r>
            <a:r>
              <a:rPr lang="en-US" altLang="ja-JP" sz="2000" dirty="0">
                <a:latin typeface="MS PGothic" panose="020B0600070205080204" pitchFamily="34" charset="-128"/>
                <a:ea typeface="MS PGothic" panose="020B0600070205080204" pitchFamily="34" charset="-128"/>
              </a:rPr>
              <a:t>100 </a:t>
            </a:r>
            <a:r>
              <a:rPr lang="ja-JP" altLang="en-US" sz="2000" dirty="0">
                <a:latin typeface="MS PGothic" panose="020B0600070205080204" pitchFamily="34" charset="-128"/>
                <a:ea typeface="MS PGothic" panose="020B0600070205080204" pitchFamily="34" charset="-128"/>
              </a:rPr>
              <a:t>万人を超えるとみています。</a:t>
            </a:r>
            <a:endParaRPr lang="en-US" altLang="ja-JP" sz="2000" dirty="0">
              <a:latin typeface="MS PGothic" panose="020B0600070205080204" pitchFamily="34" charset="-128"/>
              <a:ea typeface="MS PGothic" panose="020B0600070205080204" pitchFamily="34" charset="-128"/>
            </a:endParaRPr>
          </a:p>
          <a:p>
            <a:pPr lvl="0"/>
            <a:r>
              <a:rPr lang="ja-JP" altLang="en-US" sz="2000" dirty="0">
                <a:latin typeface="MS PGothic" panose="020B0600070205080204" pitchFamily="34" charset="-128"/>
                <a:ea typeface="MS PGothic" panose="020B0600070205080204" pitchFamily="34" charset="-128"/>
              </a:rPr>
              <a:t>　さらに </a:t>
            </a:r>
            <a:r>
              <a:rPr lang="en-US" altLang="ja-JP" sz="2000" dirty="0">
                <a:latin typeface="MS PGothic" panose="020B0600070205080204" pitchFamily="34" charset="-128"/>
                <a:ea typeface="MS PGothic" panose="020B0600070205080204" pitchFamily="34" charset="-128"/>
              </a:rPr>
              <a:t>2020 </a:t>
            </a:r>
            <a:r>
              <a:rPr lang="ja-JP" altLang="en-US" sz="2000" dirty="0">
                <a:latin typeface="MS PGothic" panose="020B0600070205080204" pitchFamily="34" charset="-128"/>
                <a:ea typeface="MS PGothic" panose="020B0600070205080204" pitchFamily="34" charset="-128"/>
              </a:rPr>
              <a:t>年 </a:t>
            </a:r>
            <a:r>
              <a:rPr lang="en-US" altLang="ja-JP" sz="2000" dirty="0">
                <a:latin typeface="MS PGothic" panose="020B0600070205080204" pitchFamily="34" charset="-128"/>
                <a:ea typeface="MS PGothic" panose="020B0600070205080204" pitchFamily="34" charset="-128"/>
              </a:rPr>
              <a:t>3</a:t>
            </a:r>
            <a:r>
              <a:rPr lang="ja-JP" altLang="en-US" sz="2000" dirty="0">
                <a:latin typeface="MS PGothic" panose="020B0600070205080204" pitchFamily="34" charset="-128"/>
                <a:ea typeface="MS PGothic" panose="020B0600070205080204" pitchFamily="34" charset="-128"/>
              </a:rPr>
              <a:t>月より続くコロナ感染症の拡大によって、特に高齢者･</a:t>
            </a:r>
            <a:r>
              <a:rPr lang="ja-JP" altLang="en-US" sz="2000" dirty="0" err="1">
                <a:latin typeface="MS PGothic" panose="020B0600070205080204" pitchFamily="34" charset="-128"/>
                <a:ea typeface="MS PGothic" panose="020B0600070205080204" pitchFamily="34" charset="-128"/>
              </a:rPr>
              <a:t>障がい</a:t>
            </a:r>
            <a:r>
              <a:rPr lang="ja-JP" altLang="en-US" sz="2000" dirty="0">
                <a:latin typeface="MS PGothic" panose="020B0600070205080204" pitchFamily="34" charset="-128"/>
                <a:ea typeface="MS PGothic" panose="020B0600070205080204" pitchFamily="34" charset="-128"/>
              </a:rPr>
              <a:t>者の孤立化が顕著となり、感染を恐れて外出や関わりを控えた結果、ひきこり状態にある虚弱な高齢者、認知症の高齢者が増加したのではないかと危惧されています。</a:t>
            </a:r>
            <a:endParaRPr lang="ja-JP" altLang="ja-JP" sz="2000"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183514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14AD4B-C778-124D-9F48-4B8772D470F8}"/>
              </a:ext>
            </a:extLst>
          </p:cNvPr>
          <p:cNvSpPr txBox="1"/>
          <p:nvPr/>
        </p:nvSpPr>
        <p:spPr>
          <a:xfrm>
            <a:off x="204724" y="305068"/>
            <a:ext cx="8939276" cy="6247864"/>
          </a:xfrm>
          <a:prstGeom prst="rect">
            <a:avLst/>
          </a:prstGeom>
          <a:noFill/>
        </p:spPr>
        <p:txBody>
          <a:bodyPr wrap="square" rtlCol="0">
            <a:spAutoFit/>
          </a:bodyPr>
          <a:lstStyle/>
          <a:p>
            <a:pPr lvl="0"/>
            <a:r>
              <a:rPr lang="ja-JP" altLang="en-US" sz="2000" b="1" dirty="0">
                <a:solidFill>
                  <a:srgbClr val="FF0000"/>
                </a:solidFill>
                <a:latin typeface="MS Gothic" panose="020B0609070205080204" pitchFamily="49" charset="-128"/>
                <a:ea typeface="MS Gothic" panose="020B0609070205080204" pitchFamily="49" charset="-128"/>
              </a:rPr>
              <a:t>②</a:t>
            </a:r>
            <a:r>
              <a:rPr lang="en-US" altLang="ja-JP" sz="2000" b="1" u="sng" dirty="0">
                <a:solidFill>
                  <a:srgbClr val="FF0000"/>
                </a:solidFill>
                <a:latin typeface="MS Gothic" panose="020B0609070205080204" pitchFamily="49" charset="-128"/>
                <a:ea typeface="MS Gothic" panose="020B0609070205080204" pitchFamily="49" charset="-128"/>
              </a:rPr>
              <a:t> 8050</a:t>
            </a:r>
            <a:r>
              <a:rPr lang="ja-JP" altLang="ja-JP" sz="2000" b="1" u="sng" dirty="0">
                <a:solidFill>
                  <a:srgbClr val="FF0000"/>
                </a:solidFill>
                <a:latin typeface="MS Gothic" panose="020B0609070205080204" pitchFamily="49" charset="-128"/>
                <a:ea typeface="MS Gothic" panose="020B0609070205080204" pitchFamily="49" charset="-128"/>
              </a:rPr>
              <a:t>問題、</a:t>
            </a:r>
            <a:r>
              <a:rPr lang="en-US" altLang="ja-JP" sz="2000" b="1" u="sng" dirty="0">
                <a:solidFill>
                  <a:srgbClr val="FF0000"/>
                </a:solidFill>
                <a:latin typeface="MS Gothic" panose="020B0609070205080204" pitchFamily="49" charset="-128"/>
                <a:ea typeface="MS Gothic" panose="020B0609070205080204" pitchFamily="49" charset="-128"/>
              </a:rPr>
              <a:t>2025</a:t>
            </a:r>
            <a:r>
              <a:rPr lang="ja-JP" altLang="ja-JP" sz="2000" b="1" u="sng" dirty="0">
                <a:solidFill>
                  <a:srgbClr val="FF0000"/>
                </a:solidFill>
                <a:latin typeface="MS Gothic" panose="020B0609070205080204" pitchFamily="49" charset="-128"/>
                <a:ea typeface="MS Gothic" panose="020B0609070205080204" pitchFamily="49" charset="-128"/>
              </a:rPr>
              <a:t>年問題</a:t>
            </a:r>
            <a:endParaRPr lang="ja-JP" altLang="ja-JP" sz="2000" dirty="0">
              <a:solidFill>
                <a:srgbClr val="FF0000"/>
              </a:solidFill>
              <a:latin typeface="MS Gothic" panose="020B0609070205080204" pitchFamily="49" charset="-128"/>
              <a:ea typeface="MS Gothic" panose="020B0609070205080204" pitchFamily="49" charset="-128"/>
            </a:endParaRPr>
          </a:p>
          <a:p>
            <a:r>
              <a:rPr lang="ja-JP" altLang="en-US" sz="2000" dirty="0">
                <a:latin typeface="MS Gothic" panose="020B0609070205080204" pitchFamily="49" charset="-128"/>
                <a:ea typeface="MS Gothic" panose="020B0609070205080204" pitchFamily="49" charset="-128"/>
              </a:rPr>
              <a:t>　</a:t>
            </a:r>
            <a:r>
              <a:rPr lang="en-US" altLang="ja-JP" sz="2000" dirty="0">
                <a:latin typeface="MS Gothic" panose="020B0609070205080204" pitchFamily="49" charset="-128"/>
                <a:ea typeface="MS Gothic" panose="020B0609070205080204" pitchFamily="49" charset="-128"/>
              </a:rPr>
              <a:t>『8050</a:t>
            </a:r>
            <a:r>
              <a:rPr lang="ja-JP" altLang="ja-JP" sz="2000" dirty="0">
                <a:latin typeface="MS Gothic" panose="020B0609070205080204" pitchFamily="49" charset="-128"/>
                <a:ea typeface="MS Gothic" panose="020B0609070205080204" pitchFamily="49" charset="-128"/>
              </a:rPr>
              <a:t>問題</a:t>
            </a:r>
            <a:r>
              <a:rPr lang="en-US" altLang="ja-JP" sz="2000" dirty="0">
                <a:latin typeface="MS Gothic" panose="020B0609070205080204" pitchFamily="49" charset="-128"/>
                <a:ea typeface="MS Gothic" panose="020B0609070205080204" pitchFamily="49" charset="-128"/>
              </a:rPr>
              <a:t>』</a:t>
            </a:r>
            <a:r>
              <a:rPr lang="ja-JP" altLang="ja-JP" sz="2000" dirty="0">
                <a:latin typeface="MS Gothic" panose="020B0609070205080204" pitchFamily="49" charset="-128"/>
                <a:ea typeface="MS Gothic" panose="020B0609070205080204" pitchFamily="49" charset="-128"/>
              </a:rPr>
              <a:t>とは、長く引きこもりを続けてきた</a:t>
            </a:r>
            <a:r>
              <a:rPr lang="en-US" altLang="ja-JP" sz="2000" dirty="0">
                <a:latin typeface="MS Gothic" panose="020B0609070205080204" pitchFamily="49" charset="-128"/>
                <a:ea typeface="MS Gothic" panose="020B0609070205080204" pitchFamily="49" charset="-128"/>
              </a:rPr>
              <a:t>50</a:t>
            </a:r>
            <a:r>
              <a:rPr lang="ja-JP" altLang="ja-JP" sz="2000" dirty="0">
                <a:latin typeface="MS Gothic" panose="020B0609070205080204" pitchFamily="49" charset="-128"/>
                <a:ea typeface="MS Gothic" panose="020B0609070205080204" pitchFamily="49" charset="-128"/>
              </a:rPr>
              <a:t>歳代の子どもが</a:t>
            </a:r>
            <a:r>
              <a:rPr lang="en-US" altLang="ja-JP" sz="2000" dirty="0">
                <a:latin typeface="MS Gothic" panose="020B0609070205080204" pitchFamily="49" charset="-128"/>
                <a:ea typeface="MS Gothic" panose="020B0609070205080204" pitchFamily="49" charset="-128"/>
              </a:rPr>
              <a:t>80</a:t>
            </a:r>
            <a:r>
              <a:rPr lang="ja-JP" altLang="ja-JP" sz="2000" dirty="0">
                <a:latin typeface="MS Gothic" panose="020B0609070205080204" pitchFamily="49" charset="-128"/>
                <a:ea typeface="MS Gothic" panose="020B0609070205080204" pitchFamily="49" charset="-128"/>
              </a:rPr>
              <a:t>歳代の親と生活している状態を言います。子どもには収入がなく、年金などの社会保障を受ける権利もなく両親が亡くなると経済的問題に直面します。</a:t>
            </a:r>
          </a:p>
          <a:p>
            <a:r>
              <a:rPr lang="ja-JP" altLang="en-US" sz="2000" dirty="0">
                <a:latin typeface="MS Gothic" panose="020B0609070205080204" pitchFamily="49" charset="-128"/>
                <a:ea typeface="MS Gothic" panose="020B0609070205080204" pitchFamily="49" charset="-128"/>
              </a:rPr>
              <a:t>　</a:t>
            </a:r>
            <a:r>
              <a:rPr lang="ja-JP" altLang="ja-JP" sz="2000" dirty="0">
                <a:latin typeface="MS Gothic" panose="020B0609070205080204" pitchFamily="49" charset="-128"/>
                <a:ea typeface="MS Gothic" panose="020B0609070205080204" pitchFamily="49" charset="-128"/>
              </a:rPr>
              <a:t>『</a:t>
            </a:r>
            <a:r>
              <a:rPr lang="en-US" altLang="ja-JP" sz="2000" dirty="0">
                <a:latin typeface="MS Gothic" panose="020B0609070205080204" pitchFamily="49" charset="-128"/>
                <a:ea typeface="MS Gothic" panose="020B0609070205080204" pitchFamily="49" charset="-128"/>
              </a:rPr>
              <a:t>2025</a:t>
            </a:r>
            <a:r>
              <a:rPr lang="ja-JP" altLang="ja-JP" sz="2000" dirty="0">
                <a:latin typeface="MS Gothic" panose="020B0609070205080204" pitchFamily="49" charset="-128"/>
                <a:ea typeface="MS Gothic" panose="020B0609070205080204" pitchFamily="49" charset="-128"/>
              </a:rPr>
              <a:t>年問題』とは、</a:t>
            </a:r>
            <a:r>
              <a:rPr lang="en-US" altLang="ja-JP" sz="2000" dirty="0">
                <a:latin typeface="MS Gothic" panose="020B0609070205080204" pitchFamily="49" charset="-128"/>
                <a:ea typeface="MS Gothic" panose="020B0609070205080204" pitchFamily="49" charset="-128"/>
              </a:rPr>
              <a:t>2025</a:t>
            </a:r>
            <a:r>
              <a:rPr lang="ja-JP" altLang="ja-JP" sz="2000" dirty="0">
                <a:latin typeface="MS Gothic" panose="020B0609070205080204" pitchFamily="49" charset="-128"/>
                <a:ea typeface="MS Gothic" panose="020B0609070205080204" pitchFamily="49" charset="-128"/>
              </a:rPr>
              <a:t>年に「ベビーブーム世代」が後期高齢者となり、高齢者人口は約</a:t>
            </a:r>
            <a:r>
              <a:rPr lang="en-US" altLang="ja-JP" sz="2000" dirty="0">
                <a:latin typeface="MS Gothic" panose="020B0609070205080204" pitchFamily="49" charset="-128"/>
                <a:ea typeface="MS Gothic" panose="020B0609070205080204" pitchFamily="49" charset="-128"/>
              </a:rPr>
              <a:t> 3,500</a:t>
            </a:r>
            <a:r>
              <a:rPr lang="ja-JP" altLang="ja-JP" sz="2000" dirty="0">
                <a:latin typeface="MS Gothic" panose="020B0609070205080204" pitchFamily="49" charset="-128"/>
                <a:ea typeface="MS Gothic" panose="020B0609070205080204" pitchFamily="49" charset="-128"/>
              </a:rPr>
              <a:t>万人に達し、認知症高齢者数は、約</a:t>
            </a:r>
            <a:r>
              <a:rPr lang="en-US" altLang="ja-JP" sz="2000" dirty="0">
                <a:latin typeface="MS Gothic" panose="020B0609070205080204" pitchFamily="49" charset="-128"/>
                <a:ea typeface="MS Gothic" panose="020B0609070205080204" pitchFamily="49" charset="-128"/>
              </a:rPr>
              <a:t> 320 </a:t>
            </a:r>
            <a:r>
              <a:rPr lang="ja-JP" altLang="ja-JP" sz="2000" dirty="0">
                <a:latin typeface="MS Gothic" panose="020B0609070205080204" pitchFamily="49" charset="-128"/>
                <a:ea typeface="MS Gothic" panose="020B0609070205080204" pitchFamily="49" charset="-128"/>
              </a:rPr>
              <a:t>万人になり</a:t>
            </a:r>
            <a:r>
              <a:rPr lang="ja-JP" altLang="en-US" sz="2000" dirty="0">
                <a:latin typeface="MS Gothic" panose="020B0609070205080204" pitchFamily="49" charset="-128"/>
                <a:ea typeface="MS Gothic" panose="020B0609070205080204" pitchFamily="49" charset="-128"/>
              </a:rPr>
              <a:t>、</a:t>
            </a:r>
            <a:r>
              <a:rPr lang="ja-JP" altLang="ja-JP" sz="2000" dirty="0">
                <a:latin typeface="MS Gothic" panose="020B0609070205080204" pitchFamily="49" charset="-128"/>
                <a:ea typeface="MS Gothic" panose="020B0609070205080204" pitchFamily="49" charset="-128"/>
              </a:rPr>
              <a:t>また世帯主が</a:t>
            </a:r>
            <a:r>
              <a:rPr lang="en-US" altLang="ja-JP" sz="2000" dirty="0">
                <a:latin typeface="MS Gothic" panose="020B0609070205080204" pitchFamily="49" charset="-128"/>
                <a:ea typeface="MS Gothic" panose="020B0609070205080204" pitchFamily="49" charset="-128"/>
              </a:rPr>
              <a:t>65</a:t>
            </a:r>
            <a:r>
              <a:rPr lang="ja-JP" altLang="ja-JP" sz="2000" dirty="0">
                <a:latin typeface="MS Gothic" panose="020B0609070205080204" pitchFamily="49" charset="-128"/>
                <a:ea typeface="MS Gothic" panose="020B0609070205080204" pitchFamily="49" charset="-128"/>
              </a:rPr>
              <a:t>歳以上である高齢者の世帯数は、約</a:t>
            </a:r>
            <a:r>
              <a:rPr lang="en-US" altLang="ja-JP" sz="2000" dirty="0">
                <a:latin typeface="MS Gothic" panose="020B0609070205080204" pitchFamily="49" charset="-128"/>
                <a:ea typeface="MS Gothic" panose="020B0609070205080204" pitchFamily="49" charset="-128"/>
              </a:rPr>
              <a:t> 1,840 </a:t>
            </a:r>
            <a:r>
              <a:rPr lang="ja-JP" altLang="ja-JP" sz="2000" dirty="0">
                <a:latin typeface="MS Gothic" panose="020B0609070205080204" pitchFamily="49" charset="-128"/>
                <a:ea typeface="MS Gothic" panose="020B0609070205080204" pitchFamily="49" charset="-128"/>
              </a:rPr>
              <a:t>万世帯に増加し約</a:t>
            </a:r>
            <a:r>
              <a:rPr lang="en-US" altLang="ja-JP" sz="2000" dirty="0">
                <a:latin typeface="MS Gothic" panose="020B0609070205080204" pitchFamily="49" charset="-128"/>
                <a:ea typeface="MS Gothic" panose="020B0609070205080204" pitchFamily="49" charset="-128"/>
              </a:rPr>
              <a:t>7</a:t>
            </a:r>
            <a:r>
              <a:rPr lang="ja-JP" altLang="ja-JP" sz="2000" dirty="0">
                <a:latin typeface="MS Gothic" panose="020B0609070205080204" pitchFamily="49" charset="-128"/>
                <a:ea typeface="MS Gothic" panose="020B0609070205080204" pitchFamily="49" charset="-128"/>
              </a:rPr>
              <a:t>割を一人暮らし・高齢夫婦のみ世帯が占めます。</a:t>
            </a:r>
            <a:endParaRPr lang="en-US" altLang="ja-JP" sz="2000" dirty="0">
              <a:latin typeface="MS Gothic" panose="020B0609070205080204" pitchFamily="49" charset="-128"/>
              <a:ea typeface="MS Gothic" panose="020B0609070205080204" pitchFamily="49" charset="-128"/>
            </a:endParaRPr>
          </a:p>
          <a:p>
            <a:pPr lvl="0"/>
            <a:r>
              <a:rPr lang="ja-JP" altLang="en-US" sz="2000" dirty="0">
                <a:solidFill>
                  <a:srgbClr val="FF0000"/>
                </a:solidFill>
                <a:latin typeface="MS Gothic" panose="020B0609070205080204" pitchFamily="49" charset="-128"/>
                <a:ea typeface="MS Gothic" panose="020B0609070205080204" pitchFamily="49" charset="-128"/>
              </a:rPr>
              <a:t>③</a:t>
            </a:r>
            <a:r>
              <a:rPr lang="ja-JP" altLang="ja-JP" sz="2000" b="1" u="sng" dirty="0">
                <a:solidFill>
                  <a:srgbClr val="FF0000"/>
                </a:solidFill>
                <a:latin typeface="MS Gothic" panose="020B0609070205080204" pitchFamily="49" charset="-128"/>
                <a:ea typeface="MS Gothic" panose="020B0609070205080204" pitchFamily="49" charset="-128"/>
              </a:rPr>
              <a:t>コロナ禍の地域における高齢者・家族等の生活問題の深刻化</a:t>
            </a:r>
            <a:endParaRPr lang="ja-JP" altLang="ja-JP" sz="2000" dirty="0">
              <a:solidFill>
                <a:srgbClr val="FF0000"/>
              </a:solidFill>
              <a:latin typeface="MS Gothic" panose="020B0609070205080204" pitchFamily="49" charset="-128"/>
              <a:ea typeface="MS Gothic" panose="020B0609070205080204" pitchFamily="49" charset="-128"/>
            </a:endParaRPr>
          </a:p>
          <a:p>
            <a:r>
              <a:rPr lang="ja-JP" altLang="ja-JP" sz="2000" dirty="0">
                <a:latin typeface="MS Gothic" panose="020B0609070205080204" pitchFamily="49" charset="-128"/>
                <a:ea typeface="MS Gothic" panose="020B0609070205080204" pitchFamily="49" charset="-128"/>
              </a:rPr>
              <a:t>・コロナウイルスの感染を恐れ、外出を控えている高齢者が自宅で転び、骨折をするケースが増えています。</a:t>
            </a:r>
          </a:p>
          <a:p>
            <a:r>
              <a:rPr lang="ja-JP" altLang="ja-JP" sz="2000" dirty="0">
                <a:latin typeface="MS Gothic" panose="020B0609070205080204" pitchFamily="49" charset="-128"/>
                <a:ea typeface="MS Gothic" panose="020B0609070205080204" pitchFamily="49" charset="-128"/>
              </a:rPr>
              <a:t>・介護予防につながる活動の場、地域の仲間づくりの場がなくなるか減ることによって、社会的なつながりが切れてしまった高齢者が増えています。</a:t>
            </a:r>
            <a:endParaRPr lang="en-US" altLang="ja-JP" sz="2000" dirty="0">
              <a:latin typeface="MS Gothic" panose="020B0609070205080204" pitchFamily="49" charset="-128"/>
              <a:ea typeface="MS Gothic" panose="020B0609070205080204" pitchFamily="49" charset="-128"/>
            </a:endParaRPr>
          </a:p>
          <a:p>
            <a:r>
              <a:rPr lang="ja-JP" altLang="en-US" sz="2000" dirty="0">
                <a:latin typeface="MS Gothic" panose="020B0609070205080204" pitchFamily="49" charset="-128"/>
                <a:ea typeface="MS Gothic" panose="020B0609070205080204" pitchFamily="49" charset="-128"/>
              </a:rPr>
              <a:t>・</a:t>
            </a:r>
            <a:r>
              <a:rPr lang="ja-JP" altLang="ja-JP" sz="2000" dirty="0">
                <a:latin typeface="MS PGothic" panose="020B0600070205080204" pitchFamily="34" charset="-128"/>
                <a:ea typeface="MS PGothic" panose="020B0600070205080204" pitchFamily="34" charset="-128"/>
              </a:rPr>
              <a:t>利用者の要介護度別にみると、要介護度が高いほど「介護や手助けなどの時間が増えた」の割合が高く、特に要介護度３以上で顕著</a:t>
            </a:r>
            <a:r>
              <a:rPr lang="ja-JP" altLang="en-US" sz="2000" dirty="0">
                <a:latin typeface="MS PGothic" panose="020B0600070205080204" pitchFamily="34" charset="-128"/>
                <a:ea typeface="MS PGothic" panose="020B0600070205080204" pitchFamily="34" charset="-128"/>
              </a:rPr>
              <a:t>。</a:t>
            </a:r>
            <a:endParaRPr lang="en-US" altLang="ja-JP" sz="2000" dirty="0">
              <a:latin typeface="MS PGothic" panose="020B0600070205080204" pitchFamily="34" charset="-128"/>
              <a:ea typeface="MS PGothic" panose="020B0600070205080204" pitchFamily="34" charset="-128"/>
            </a:endParaRPr>
          </a:p>
          <a:p>
            <a:pPr lvl="0"/>
            <a:r>
              <a:rPr lang="en-US" altLang="ja-JP" sz="2000" b="1" u="sng" dirty="0">
                <a:solidFill>
                  <a:srgbClr val="FF0000"/>
                </a:solidFill>
                <a:latin typeface="MS Gothic" panose="020B0609070205080204" pitchFamily="49" charset="-128"/>
                <a:ea typeface="MS Gothic" panose="020B0609070205080204" pitchFamily="49" charset="-128"/>
              </a:rPr>
              <a:t>④</a:t>
            </a:r>
            <a:r>
              <a:rPr lang="ja-JP" altLang="ja-JP" sz="2000" b="1" u="sng" dirty="0">
                <a:solidFill>
                  <a:srgbClr val="FF0000"/>
                </a:solidFill>
                <a:latin typeface="MS Gothic" panose="020B0609070205080204" pitchFamily="49" charset="-128"/>
                <a:ea typeface="MS Gothic" panose="020B0609070205080204" pitchFamily="49" charset="-128"/>
              </a:rPr>
              <a:t>地域福祉活動の中止、撤退等にみる孤立の危機</a:t>
            </a:r>
            <a:endParaRPr lang="ja-JP" altLang="ja-JP" sz="2000" dirty="0">
              <a:solidFill>
                <a:srgbClr val="FF0000"/>
              </a:solidFill>
              <a:latin typeface="MS Gothic" panose="020B0609070205080204" pitchFamily="49" charset="-128"/>
              <a:ea typeface="MS Gothic" panose="020B0609070205080204" pitchFamily="49" charset="-128"/>
            </a:endParaRPr>
          </a:p>
          <a:p>
            <a:r>
              <a:rPr lang="ja-JP" altLang="ja-JP" sz="2000" dirty="0">
                <a:latin typeface="MS Gothic" panose="020B0609070205080204" pitchFamily="49" charset="-128"/>
                <a:ea typeface="MS Gothic" panose="020B0609070205080204" pitchFamily="49" charset="-128"/>
              </a:rPr>
              <a:t>　ふれあいいきいきサロン、見守り活動等のインフォーマルケアで活動を休止しているところも多くなっています。その結果、通ってきた高齢者の孤立の問題が顕在化してきたことに留まらず、活動団体の基盤が揺らいで、活動を開始することが難しくなっている活動団体も決して少なくはありません</a:t>
            </a:r>
            <a:r>
              <a:rPr lang="ja-JP" altLang="en-US" sz="2000" dirty="0">
                <a:latin typeface="MS Gothic" panose="020B0609070205080204" pitchFamily="49" charset="-128"/>
                <a:ea typeface="MS Gothic" panose="020B0609070205080204" pitchFamily="49" charset="-128"/>
              </a:rPr>
              <a:t>。</a:t>
            </a:r>
            <a:endParaRPr lang="ja-JP" altLang="ja-JP" sz="2000" dirty="0">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186448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A3EB94E-15E8-6302-F9D0-81D72EA6DA26}"/>
              </a:ext>
            </a:extLst>
          </p:cNvPr>
          <p:cNvSpPr>
            <a:spLocks noGrp="1"/>
          </p:cNvSpPr>
          <p:nvPr>
            <p:ph type="sldNum" sz="quarter" idx="7"/>
          </p:nvPr>
        </p:nvSpPr>
        <p:spPr/>
        <p:txBody>
          <a:bodyPr/>
          <a:lstStyle/>
          <a:p>
            <a:fld id="{B6F15528-21DE-4FAA-801E-634DDDAF4B2B}" type="slidenum">
              <a:rPr lang="en-US" altLang="ja-JP" smtClean="0"/>
              <a:t>6</a:t>
            </a:fld>
            <a:endParaRPr lang="ja-JP" altLang="en-US"/>
          </a:p>
        </p:txBody>
      </p:sp>
      <p:sp>
        <p:nvSpPr>
          <p:cNvPr id="5" name="テキスト ボックス 4">
            <a:extLst>
              <a:ext uri="{FF2B5EF4-FFF2-40B4-BE49-F238E27FC236}">
                <a16:creationId xmlns:a16="http://schemas.microsoft.com/office/drawing/2014/main" id="{06ED2437-C0BE-576F-E39F-4D0789469EC0}"/>
              </a:ext>
            </a:extLst>
          </p:cNvPr>
          <p:cNvSpPr txBox="1"/>
          <p:nvPr/>
        </p:nvSpPr>
        <p:spPr>
          <a:xfrm>
            <a:off x="190500" y="210919"/>
            <a:ext cx="8763000" cy="6555641"/>
          </a:xfrm>
          <a:prstGeom prst="rect">
            <a:avLst/>
          </a:prstGeom>
          <a:noFill/>
        </p:spPr>
        <p:txBody>
          <a:bodyPr wrap="square" rtlCol="0">
            <a:spAutoFit/>
          </a:bodyPr>
          <a:lstStyle/>
          <a:p>
            <a:pPr lvl="0"/>
            <a:r>
              <a:rPr lang="ja-JP" altLang="en-US" sz="2400">
                <a:solidFill>
                  <a:srgbClr val="FF0000"/>
                </a:solidFill>
                <a:latin typeface="MS Gothic" panose="020B0609070205080204" pitchFamily="49" charset="-128"/>
                <a:ea typeface="MS Gothic" panose="020B0609070205080204" pitchFamily="49" charset="-128"/>
              </a:rPr>
              <a:t>２．</a:t>
            </a:r>
            <a:r>
              <a:rPr lang="ja-JP" altLang="ja-JP" sz="2400" b="1" u="sng">
                <a:solidFill>
                  <a:srgbClr val="FF0000"/>
                </a:solidFill>
                <a:latin typeface="MS Gothic" panose="020B0609070205080204" pitchFamily="49" charset="-128"/>
                <a:ea typeface="MS Gothic" panose="020B0609070205080204" pitchFamily="49" charset="-128"/>
              </a:rPr>
              <a:t>経済的危機</a:t>
            </a:r>
            <a:br>
              <a:rPr lang="ja-JP" altLang="ja-JP" sz="1800">
                <a:latin typeface="MS Gothic" panose="020B0609070205080204" pitchFamily="49" charset="-128"/>
                <a:ea typeface="MS Gothic" panose="020B0609070205080204" pitchFamily="49" charset="-128"/>
              </a:rPr>
            </a:br>
            <a:r>
              <a:rPr lang="ja-JP" altLang="en-US" sz="2000">
                <a:solidFill>
                  <a:srgbClr val="FF0000"/>
                </a:solidFill>
                <a:latin typeface="MS Gothic" panose="020B0609070205080204" pitchFamily="49" charset="-128"/>
                <a:ea typeface="MS Gothic" panose="020B0609070205080204" pitchFamily="49" charset="-128"/>
              </a:rPr>
              <a:t>①</a:t>
            </a:r>
            <a:r>
              <a:rPr lang="ja-JP" altLang="ja-JP" sz="2000" b="1" u="sng">
                <a:solidFill>
                  <a:srgbClr val="FF0000"/>
                </a:solidFill>
                <a:latin typeface="MS Gothic" panose="020B0609070205080204" pitchFamily="49" charset="-128"/>
                <a:ea typeface="MS Gothic" panose="020B0609070205080204" pitchFamily="49" charset="-128"/>
              </a:rPr>
              <a:t>生活保護の現状</a:t>
            </a:r>
            <a:r>
              <a:rPr lang="ja-JP" altLang="en-US" sz="2000" b="1">
                <a:solidFill>
                  <a:srgbClr val="FF0000"/>
                </a:solidFill>
                <a:latin typeface="MS Gothic" panose="020B0609070205080204" pitchFamily="49" charset="-128"/>
                <a:ea typeface="MS Gothic" panose="020B0609070205080204" pitchFamily="49" charset="-128"/>
              </a:rPr>
              <a:t>　　</a:t>
            </a:r>
            <a:r>
              <a:rPr lang="ja-JP" altLang="ja-JP" sz="2000">
                <a:latin typeface="MS Gothic" panose="020B0609070205080204" pitchFamily="49" charset="-128"/>
                <a:ea typeface="MS Gothic" panose="020B0609070205080204" pitchFamily="49" charset="-128"/>
              </a:rPr>
              <a:t>生活保護受給者の数は、</a:t>
            </a:r>
            <a:r>
              <a:rPr lang="en-US" altLang="ja-JP" sz="2000" dirty="0">
                <a:latin typeface="MS Gothic" panose="020B0609070205080204" pitchFamily="49" charset="-128"/>
                <a:ea typeface="MS Gothic" panose="020B0609070205080204" pitchFamily="49" charset="-128"/>
              </a:rPr>
              <a:t>2021</a:t>
            </a:r>
            <a:r>
              <a:rPr lang="ja-JP" altLang="ja-JP" sz="2000">
                <a:latin typeface="MS Gothic" panose="020B0609070205080204" pitchFamily="49" charset="-128"/>
                <a:ea typeface="MS Gothic" panose="020B0609070205080204" pitchFamily="49" charset="-128"/>
              </a:rPr>
              <a:t>年１月現在被保護実人員は</a:t>
            </a:r>
            <a:r>
              <a:rPr lang="en-US" altLang="ja-JP" sz="2000" dirty="0">
                <a:latin typeface="MS Gothic" panose="020B0609070205080204" pitchFamily="49" charset="-128"/>
                <a:ea typeface="MS Gothic" panose="020B0609070205080204" pitchFamily="49" charset="-128"/>
              </a:rPr>
              <a:t>2,049,630</a:t>
            </a:r>
            <a:r>
              <a:rPr lang="ja-JP" altLang="ja-JP" sz="2000">
                <a:latin typeface="MS Gothic" panose="020B0609070205080204" pitchFamily="49" charset="-128"/>
                <a:ea typeface="MS Gothic" panose="020B0609070205080204" pitchFamily="49" charset="-128"/>
              </a:rPr>
              <a:t>人、被保護世帯は</a:t>
            </a:r>
            <a:r>
              <a:rPr lang="en-US" altLang="ja-JP" sz="2000" dirty="0">
                <a:latin typeface="MS Gothic" panose="020B0609070205080204" pitchFamily="49" charset="-128"/>
                <a:ea typeface="MS Gothic" panose="020B0609070205080204" pitchFamily="49" charset="-128"/>
              </a:rPr>
              <a:t>1,638,184</a:t>
            </a:r>
            <a:r>
              <a:rPr lang="ja-JP" altLang="ja-JP" sz="2000">
                <a:latin typeface="MS Gothic" panose="020B0609070205080204" pitchFamily="49" charset="-128"/>
                <a:ea typeface="MS Gothic" panose="020B0609070205080204" pitchFamily="49" charset="-128"/>
              </a:rPr>
              <a:t>世帯に達し、コロナにより仕事を失った方々も増え、生活保護の申請が増加しています。</a:t>
            </a:r>
            <a:br>
              <a:rPr lang="en-US" altLang="ja-JP" sz="2000" dirty="0">
                <a:latin typeface="MS Gothic" panose="020B0609070205080204" pitchFamily="49" charset="-128"/>
                <a:ea typeface="MS Gothic" panose="020B0609070205080204" pitchFamily="49" charset="-128"/>
              </a:rPr>
            </a:br>
            <a:r>
              <a:rPr lang="ja-JP" altLang="en-US" sz="2000">
                <a:solidFill>
                  <a:srgbClr val="FF0000"/>
                </a:solidFill>
                <a:latin typeface="MS Gothic" panose="020B0609070205080204" pitchFamily="49" charset="-128"/>
                <a:ea typeface="MS Gothic" panose="020B0609070205080204" pitchFamily="49" charset="-128"/>
              </a:rPr>
              <a:t>②</a:t>
            </a:r>
            <a:r>
              <a:rPr lang="ja-JP" altLang="ja-JP" sz="2000" b="1" u="sng">
                <a:solidFill>
                  <a:srgbClr val="FF0000"/>
                </a:solidFill>
                <a:latin typeface="MS Gothic" panose="020B0609070205080204" pitchFamily="49" charset="-128"/>
                <a:ea typeface="MS Gothic" panose="020B0609070205080204" pitchFamily="49" charset="-128"/>
              </a:rPr>
              <a:t>子どもの貧困</a:t>
            </a:r>
            <a:r>
              <a:rPr lang="ja-JP" altLang="en-US" sz="2000" b="1" u="sng">
                <a:solidFill>
                  <a:srgbClr val="FF0000"/>
                </a:solidFill>
                <a:latin typeface="MS Gothic" panose="020B0609070205080204" pitchFamily="49" charset="-128"/>
                <a:ea typeface="MS Gothic" panose="020B0609070205080204" pitchFamily="49" charset="-128"/>
              </a:rPr>
              <a:t>　</a:t>
            </a:r>
            <a:r>
              <a:rPr lang="ja-JP" altLang="ja-JP" sz="2000">
                <a:latin typeface="MS Gothic" panose="020B0609070205080204" pitchFamily="49" charset="-128"/>
                <a:ea typeface="MS Gothic" panose="020B0609070205080204" pitchFamily="49" charset="-128"/>
              </a:rPr>
              <a:t>非正規雇用、失業のなかで生活に困窮する現役世代が増え、結果として子どもに及ぶ貧困の悪循環をどのように断ち切るかが課題。　</a:t>
            </a:r>
            <a:br>
              <a:rPr lang="ja-JP" altLang="ja-JP" sz="2000">
                <a:latin typeface="MS Gothic" panose="020B0609070205080204" pitchFamily="49" charset="-128"/>
                <a:ea typeface="MS Gothic" panose="020B0609070205080204" pitchFamily="49" charset="-128"/>
              </a:rPr>
            </a:br>
            <a:r>
              <a:rPr lang="ja-JP" altLang="en-US" sz="2000" b="1">
                <a:solidFill>
                  <a:srgbClr val="FF0000"/>
                </a:solidFill>
              </a:rPr>
              <a:t>③</a:t>
            </a:r>
            <a:r>
              <a:rPr lang="ja-JP" altLang="ja-JP" sz="2000" b="1" u="sng">
                <a:solidFill>
                  <a:srgbClr val="FF0000"/>
                </a:solidFill>
              </a:rPr>
              <a:t>生活困窮者自立支援の状況</a:t>
            </a:r>
            <a:r>
              <a:rPr lang="ja-JP" altLang="ja-JP" sz="2000">
                <a:latin typeface="MS Gothic" panose="020B0609070205080204" pitchFamily="49" charset="-128"/>
                <a:ea typeface="MS Gothic" panose="020B0609070205080204" pitchFamily="49" charset="-128"/>
              </a:rPr>
              <a:t>「令和２年春から続くコロナ禍は、社会の脆弱性を照らし出し、その影響は世代・属性を超えて非常に広範囲に及んだ。休業やシフト減、雇止め等による経済的困窮に加え、緊急事態宣言等に伴う外出自粛により人とのつながりが変化し、社会的に孤立を深める人、ＤＶ・虐待など家庭に問題を抱える人が顕在化した。こうした影響は、コロナ禍以前から生活困窮のおそれがあった人や脆弱な生活基盤のもと暮らしていた人がいかに多く存在していたかを浮き彫りにした」</a:t>
            </a:r>
            <a:r>
              <a:rPr lang="en-US" altLang="ja-JP" dirty="0">
                <a:latin typeface="MS Gothic" panose="020B0609070205080204" pitchFamily="49" charset="-128"/>
                <a:ea typeface="MS Gothic" panose="020B0609070205080204" pitchFamily="49" charset="-128"/>
              </a:rPr>
              <a:t>(</a:t>
            </a:r>
            <a:r>
              <a:rPr lang="ja-JP" altLang="ja-JP">
                <a:latin typeface="MS Gothic" panose="020B0609070205080204" pitchFamily="49" charset="-128"/>
                <a:ea typeface="MS Gothic" panose="020B0609070205080204" pitchFamily="49" charset="-128"/>
              </a:rPr>
              <a:t>「生活困窮者自立支援のあり方等に関する論点整理」生活困窮者自立支援のあり方等に関する論点整理のための検討会・ワーキンググループ、令和４年４月</a:t>
            </a:r>
            <a:r>
              <a:rPr lang="en-US" altLang="ja-JP" dirty="0">
                <a:latin typeface="MS Gothic" panose="020B0609070205080204" pitchFamily="49" charset="-128"/>
                <a:ea typeface="MS Gothic" panose="020B0609070205080204" pitchFamily="49" charset="-128"/>
              </a:rPr>
              <a:t>26</a:t>
            </a:r>
            <a:r>
              <a:rPr lang="ja-JP" altLang="ja-JP">
                <a:latin typeface="MS Gothic" panose="020B0609070205080204" pitchFamily="49" charset="-128"/>
                <a:ea typeface="MS Gothic" panose="020B0609070205080204" pitchFamily="49" charset="-128"/>
              </a:rPr>
              <a:t>日</a:t>
            </a:r>
            <a:r>
              <a:rPr lang="en-US" altLang="ja-JP" dirty="0">
                <a:latin typeface="MS Gothic" panose="020B0609070205080204" pitchFamily="49" charset="-128"/>
                <a:ea typeface="MS Gothic" panose="020B0609070205080204" pitchFamily="49" charset="-128"/>
              </a:rPr>
              <a:t>)</a:t>
            </a:r>
          </a:p>
          <a:p>
            <a:pPr lvl="0"/>
            <a:r>
              <a:rPr lang="ja-JP" altLang="en-US" sz="2000" b="1">
                <a:solidFill>
                  <a:srgbClr val="FF0000"/>
                </a:solidFill>
                <a:latin typeface="MS Gothic" panose="020B0609070205080204" pitchFamily="49" charset="-128"/>
                <a:ea typeface="MS Gothic" panose="020B0609070205080204" pitchFamily="49" charset="-128"/>
              </a:rPr>
              <a:t>④</a:t>
            </a:r>
            <a:r>
              <a:rPr lang="ja-JP" altLang="ja-JP" sz="2000" b="1" u="sng">
                <a:solidFill>
                  <a:srgbClr val="FF0000"/>
                </a:solidFill>
                <a:latin typeface="MS Gothic" panose="020B0609070205080204" pitchFamily="49" charset="-128"/>
                <a:ea typeface="MS Gothic" panose="020B0609070205080204" pitchFamily="49" charset="-128"/>
              </a:rPr>
              <a:t>生活福祉資金の緊急小口資金等特例貸付</a:t>
            </a:r>
            <a:r>
              <a:rPr lang="ja-JP" altLang="en-US" sz="2000" b="1">
                <a:solidFill>
                  <a:srgbClr val="FF0000"/>
                </a:solidFill>
                <a:latin typeface="MS Gothic" panose="020B0609070205080204" pitchFamily="49" charset="-128"/>
                <a:ea typeface="MS Gothic" panose="020B0609070205080204" pitchFamily="49" charset="-128"/>
              </a:rPr>
              <a:t>　</a:t>
            </a:r>
            <a:r>
              <a:rPr lang="ja-JP" altLang="ja-JP" sz="2000">
                <a:latin typeface="MS Gothic" panose="020B0609070205080204" pitchFamily="49" charset="-128"/>
                <a:ea typeface="MS Gothic" panose="020B0609070205080204" pitchFamily="49" charset="-128"/>
              </a:rPr>
              <a:t>新型コロナウイルス感染症の拡大にともなう生活困窮者の拡大によって生活福祉資金制度の「緊急小口資金（償還期間　</a:t>
            </a:r>
            <a:r>
              <a:rPr lang="en-US" altLang="ja-JP" sz="2000" dirty="0">
                <a:latin typeface="MS Gothic" panose="020B0609070205080204" pitchFamily="49" charset="-128"/>
                <a:ea typeface="MS Gothic" panose="020B0609070205080204" pitchFamily="49" charset="-128"/>
              </a:rPr>
              <a:t>2</a:t>
            </a:r>
            <a:r>
              <a:rPr lang="ja-JP" altLang="ja-JP" sz="2000">
                <a:latin typeface="MS Gothic" panose="020B0609070205080204" pitchFamily="49" charset="-128"/>
                <a:ea typeface="MS Gothic" panose="020B0609070205080204" pitchFamily="49" charset="-128"/>
              </a:rPr>
              <a:t>年　主に休業者）」と「総合支援金（償還期間　</a:t>
            </a:r>
            <a:r>
              <a:rPr lang="en-US" altLang="ja-JP" sz="2000" dirty="0">
                <a:latin typeface="MS Gothic" panose="020B0609070205080204" pitchFamily="49" charset="-128"/>
                <a:ea typeface="MS Gothic" panose="020B0609070205080204" pitchFamily="49" charset="-128"/>
              </a:rPr>
              <a:t>10</a:t>
            </a:r>
            <a:r>
              <a:rPr lang="ja-JP" altLang="ja-JP" sz="2000">
                <a:latin typeface="MS Gothic" panose="020B0609070205080204" pitchFamily="49" charset="-128"/>
                <a:ea typeface="MS Gothic" panose="020B0609070205080204" pitchFamily="49" charset="-128"/>
              </a:rPr>
              <a:t>年　主に失業者）」の要件を緩和し、特例を設けて令和</a:t>
            </a:r>
            <a:r>
              <a:rPr lang="en-US" altLang="ja-JP" sz="2000" dirty="0">
                <a:latin typeface="MS Gothic" panose="020B0609070205080204" pitchFamily="49" charset="-128"/>
                <a:ea typeface="MS Gothic" panose="020B0609070205080204" pitchFamily="49" charset="-128"/>
              </a:rPr>
              <a:t>2</a:t>
            </a:r>
            <a:r>
              <a:rPr lang="ja-JP" altLang="ja-JP" sz="2000">
                <a:latin typeface="MS Gothic" panose="020B0609070205080204" pitchFamily="49" charset="-128"/>
                <a:ea typeface="MS Gothic" panose="020B0609070205080204" pitchFamily="49" charset="-128"/>
              </a:rPr>
              <a:t>年</a:t>
            </a:r>
            <a:r>
              <a:rPr lang="en-US" altLang="ja-JP" sz="2000" dirty="0">
                <a:latin typeface="MS Gothic" panose="020B0609070205080204" pitchFamily="49" charset="-128"/>
                <a:ea typeface="MS Gothic" panose="020B0609070205080204" pitchFamily="49" charset="-128"/>
              </a:rPr>
              <a:t>3</a:t>
            </a:r>
            <a:r>
              <a:rPr lang="ja-JP" altLang="ja-JP" sz="2000">
                <a:latin typeface="MS Gothic" panose="020B0609070205080204" pitchFamily="49" charset="-128"/>
                <a:ea typeface="MS Gothic" panose="020B0609070205080204" pitchFamily="49" charset="-128"/>
              </a:rPr>
              <a:t>月より必要な貸し付けを進め、現在、貸付金額は総額一兆円を超えています。</a:t>
            </a:r>
            <a:r>
              <a:rPr lang="en-US" altLang="ja-JP" sz="2000" dirty="0">
                <a:latin typeface="MS Gothic" panose="020B0609070205080204" pitchFamily="49" charset="-128"/>
                <a:ea typeface="MS Gothic" panose="020B0609070205080204" pitchFamily="49" charset="-128"/>
              </a:rPr>
              <a:t>2023</a:t>
            </a:r>
            <a:r>
              <a:rPr lang="ja-JP" altLang="en-US" sz="2000">
                <a:latin typeface="MS Gothic" panose="020B0609070205080204" pitchFamily="49" charset="-128"/>
                <a:ea typeface="MS Gothic" panose="020B0609070205080204" pitchFamily="49" charset="-128"/>
              </a:rPr>
              <a:t>年</a:t>
            </a:r>
            <a:r>
              <a:rPr lang="en-US" altLang="ja-JP" sz="2000" dirty="0">
                <a:latin typeface="MS Gothic" panose="020B0609070205080204" pitchFamily="49" charset="-128"/>
                <a:ea typeface="MS Gothic" panose="020B0609070205080204" pitchFamily="49" charset="-128"/>
              </a:rPr>
              <a:t>1</a:t>
            </a:r>
            <a:r>
              <a:rPr lang="ja-JP" altLang="en-US" sz="2000">
                <a:latin typeface="MS Gothic" panose="020B0609070205080204" pitchFamily="49" charset="-128"/>
                <a:ea typeface="MS Gothic" panose="020B0609070205080204" pitchFamily="49" charset="-128"/>
              </a:rPr>
              <a:t>月より返還が始まる。</a:t>
            </a:r>
            <a:r>
              <a:rPr lang="ja-JP" altLang="ja-JP" sz="2000">
                <a:latin typeface="MS Gothic" panose="020B0609070205080204" pitchFamily="49" charset="-128"/>
                <a:ea typeface="MS Gothic" panose="020B0609070205080204" pitchFamily="49" charset="-128"/>
              </a:rPr>
              <a:t>　</a:t>
            </a:r>
          </a:p>
        </p:txBody>
      </p:sp>
    </p:spTree>
    <p:extLst>
      <p:ext uri="{BB962C8B-B14F-4D97-AF65-F5344CB8AC3E}">
        <p14:creationId xmlns:p14="http://schemas.microsoft.com/office/powerpoint/2010/main" val="160397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正方形/長方形 1">
            <a:extLst>
              <a:ext uri="{FF2B5EF4-FFF2-40B4-BE49-F238E27FC236}">
                <a16:creationId xmlns:a16="http://schemas.microsoft.com/office/drawing/2014/main" id="{D77354C2-0CE8-7348-9A4E-CE2C16C484AA}"/>
              </a:ext>
            </a:extLst>
          </p:cNvPr>
          <p:cNvSpPr>
            <a:spLocks noChangeArrowheads="1"/>
          </p:cNvSpPr>
          <p:nvPr/>
        </p:nvSpPr>
        <p:spPr bwMode="auto">
          <a:xfrm>
            <a:off x="381000" y="2705725"/>
            <a:ext cx="7741096"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None/>
            </a:pPr>
            <a:r>
              <a:rPr lang="en-US" altLang="ja-JP" sz="4400" dirty="0">
                <a:latin typeface="MS PGothic" panose="020B0600070205080204" pitchFamily="34" charset="-128"/>
                <a:ea typeface="MS PGothic" panose="020B0600070205080204" pitchFamily="34" charset="-128"/>
              </a:rPr>
              <a:t>Ⅱ</a:t>
            </a:r>
            <a:r>
              <a:rPr lang="ja-JP" altLang="en-US" sz="4400">
                <a:latin typeface="MS PGothic" panose="020B0600070205080204" pitchFamily="34" charset="-128"/>
                <a:ea typeface="MS PGothic" panose="020B0600070205080204" pitchFamily="34" charset="-128"/>
              </a:rPr>
              <a:t>）</a:t>
            </a:r>
            <a:r>
              <a:rPr lang="ja-JP" altLang="en-US" sz="4400" spc="5">
                <a:latin typeface="MS PGothic" panose="020B0600070205080204" pitchFamily="34" charset="-128"/>
                <a:ea typeface="MS PGothic" panose="020B0600070205080204" pitchFamily="34" charset="-128"/>
              </a:rPr>
              <a:t>コ</a:t>
            </a:r>
            <a:r>
              <a:rPr lang="ja-JP" altLang="en-US" sz="4400">
                <a:latin typeface="MS PGothic" panose="020B0600070205080204" pitchFamily="34" charset="-128"/>
                <a:ea typeface="MS PGothic" panose="020B0600070205080204" pitchFamily="34" charset="-128"/>
              </a:rPr>
              <a:t>ロ</a:t>
            </a:r>
            <a:r>
              <a:rPr lang="ja-JP" altLang="en-US" sz="4400" spc="-5">
                <a:latin typeface="MS PGothic" panose="020B0600070205080204" pitchFamily="34" charset="-128"/>
                <a:ea typeface="MS PGothic" panose="020B0600070205080204" pitchFamily="34" charset="-128"/>
              </a:rPr>
              <a:t>ナ</a:t>
            </a:r>
            <a:r>
              <a:rPr lang="ja-JP" altLang="en-US" sz="4400">
                <a:latin typeface="MS PGothic" panose="020B0600070205080204" pitchFamily="34" charset="-128"/>
                <a:ea typeface="MS PGothic" panose="020B0600070205080204" pitchFamily="34" charset="-128"/>
              </a:rPr>
              <a:t>禍</a:t>
            </a:r>
            <a:r>
              <a:rPr lang="ja-JP" altLang="en-US" sz="4400" spc="-5">
                <a:latin typeface="MS PGothic" panose="020B0600070205080204" pitchFamily="34" charset="-128"/>
                <a:ea typeface="MS PGothic" panose="020B0600070205080204" pitchFamily="34" charset="-128"/>
              </a:rPr>
              <a:t>に</a:t>
            </a:r>
            <a:r>
              <a:rPr lang="ja-JP" altLang="en-US" sz="4400">
                <a:latin typeface="MS PGothic" panose="020B0600070205080204" pitchFamily="34" charset="-128"/>
                <a:ea typeface="MS PGothic" panose="020B0600070205080204" pitchFamily="34" charset="-128"/>
              </a:rPr>
              <a:t>おける</a:t>
            </a:r>
            <a:endParaRPr lang="en-US" altLang="ja-JP" sz="4400" dirty="0">
              <a:latin typeface="MS PGothic" panose="020B0600070205080204" pitchFamily="34" charset="-128"/>
              <a:ea typeface="MS PGothic" panose="020B0600070205080204" pitchFamily="34" charset="-128"/>
            </a:endParaRPr>
          </a:p>
          <a:p>
            <a:pPr algn="ctr">
              <a:spcBef>
                <a:spcPct val="0"/>
              </a:spcBef>
              <a:buNone/>
            </a:pPr>
            <a:r>
              <a:rPr lang="ja-JP" altLang="en-US" sz="4400">
                <a:latin typeface="MS PGothic" panose="020B0600070205080204" pitchFamily="34" charset="-128"/>
                <a:ea typeface="MS PGothic" panose="020B0600070205080204" pitchFamily="34" charset="-128"/>
              </a:rPr>
              <a:t>民生委員児童委員活動</a:t>
            </a:r>
            <a:endParaRPr lang="en-US" altLang="ja-JP" sz="4400" dirty="0">
              <a:latin typeface="MS PGothic" panose="020B0600070205080204" pitchFamily="34" charset="-128"/>
              <a:ea typeface="MS PGothic" panose="020B0600070205080204" pitchFamily="34" charset="-128"/>
            </a:endParaRPr>
          </a:p>
        </p:txBody>
      </p:sp>
      <p:sp>
        <p:nvSpPr>
          <p:cNvPr id="2" name="スライド番号プレースホルダー 1">
            <a:extLst>
              <a:ext uri="{FF2B5EF4-FFF2-40B4-BE49-F238E27FC236}">
                <a16:creationId xmlns:a16="http://schemas.microsoft.com/office/drawing/2014/main" id="{F42ED27E-F44B-4D21-8CFC-F013E7646739}"/>
              </a:ext>
            </a:extLst>
          </p:cNvPr>
          <p:cNvSpPr>
            <a:spLocks noGrp="1"/>
          </p:cNvSpPr>
          <p:nvPr>
            <p:ph type="sldNum" sz="quarter" idx="12"/>
          </p:nvPr>
        </p:nvSpPr>
        <p:spPr/>
        <p:txBody>
          <a:bodyPr/>
          <a:lstStyle/>
          <a:p>
            <a:fld id="{B42FF96E-397A-7E4D-906C-7592EB2EF79E}" type="slidenum">
              <a:rPr kumimoji="1" lang="ja-JP" altLang="en-US" smtClean="0"/>
              <a:t>7</a:t>
            </a:fld>
            <a:endParaRPr kumimoji="1" lang="ja-JP" altLang="en-US"/>
          </a:p>
        </p:txBody>
      </p:sp>
    </p:spTree>
    <p:extLst>
      <p:ext uri="{BB962C8B-B14F-4D97-AF65-F5344CB8AC3E}">
        <p14:creationId xmlns:p14="http://schemas.microsoft.com/office/powerpoint/2010/main" val="260766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AC40303A-D2AB-054D-976D-6E3B917DB9B2}"/>
              </a:ext>
            </a:extLst>
          </p:cNvPr>
          <p:cNvSpPr/>
          <p:nvPr/>
        </p:nvSpPr>
        <p:spPr>
          <a:xfrm>
            <a:off x="338197" y="2144323"/>
            <a:ext cx="4326702" cy="4115168"/>
          </a:xfrm>
          <a:prstGeom prst="rect">
            <a:avLst/>
          </a:prstGeom>
          <a:blipFill>
            <a:blip r:embed="rId2" cstate="print"/>
            <a:stretch>
              <a:fillRect/>
            </a:stretch>
          </a:blipFill>
        </p:spPr>
        <p:txBody>
          <a:bodyPr wrap="square" lIns="0" tIns="0" rIns="0" bIns="0" rtlCol="0"/>
          <a:lstStyle/>
          <a:p>
            <a:endParaRPr sz="1350" dirty="0"/>
          </a:p>
        </p:txBody>
      </p:sp>
      <p:sp>
        <p:nvSpPr>
          <p:cNvPr id="6" name="テキスト ボックス 5">
            <a:extLst>
              <a:ext uri="{FF2B5EF4-FFF2-40B4-BE49-F238E27FC236}">
                <a16:creationId xmlns:a16="http://schemas.microsoft.com/office/drawing/2014/main" id="{301FE058-3174-3440-841D-FAF61505156D}"/>
              </a:ext>
            </a:extLst>
          </p:cNvPr>
          <p:cNvSpPr txBox="1"/>
          <p:nvPr/>
        </p:nvSpPr>
        <p:spPr>
          <a:xfrm>
            <a:off x="152400" y="598509"/>
            <a:ext cx="8839200" cy="1631216"/>
          </a:xfrm>
          <a:prstGeom prst="rect">
            <a:avLst/>
          </a:prstGeom>
          <a:noFill/>
        </p:spPr>
        <p:txBody>
          <a:bodyPr wrap="square" rtlCol="0">
            <a:spAutoFit/>
          </a:bodyPr>
          <a:lstStyle/>
          <a:p>
            <a:r>
              <a:rPr lang="ja-JP" altLang="en-US" sz="2000" kern="0" spc="-75">
                <a:latin typeface="MS PGothic" panose="020B0600070205080204" pitchFamily="34" charset="-128"/>
                <a:ea typeface="MS PGothic" panose="020B0600070205080204" pitchFamily="34" charset="-128"/>
                <a:cs typeface="MS PGothic"/>
              </a:rPr>
              <a:t>新型コロナウイルスの広がりは、今までの関係を打ち砕き、不安、 恐怖、不信、怒りを生み出し、負の連鎖が広がってきています。だからこそ、私は、大切なもの、大切なことを守る決意が必要だと思います。私は、その中に</a:t>
            </a:r>
            <a:r>
              <a:rPr lang="ja-JP" altLang="en-US" sz="2000" u="sng" kern="0" spc="-75">
                <a:latin typeface="MS PGothic" panose="020B0600070205080204" pitchFamily="34" charset="-128"/>
                <a:ea typeface="MS PGothic" panose="020B0600070205080204" pitchFamily="34" charset="-128"/>
                <a:cs typeface="MS PGothic"/>
              </a:rPr>
              <a:t>「人への思いやり」</a:t>
            </a:r>
            <a:r>
              <a:rPr lang="ja-JP" altLang="en-US" sz="2000" kern="0" spc="-75">
                <a:latin typeface="MS PGothic" panose="020B0600070205080204" pitchFamily="34" charset="-128"/>
                <a:ea typeface="MS PGothic" panose="020B0600070205080204" pitchFamily="34" charset="-128"/>
                <a:cs typeface="MS PGothic"/>
              </a:rPr>
              <a:t>を加えたい。そしてウイルスの脅威にさらされているからこそ、今すべきことを考え、今できることを実践したい。</a:t>
            </a:r>
          </a:p>
        </p:txBody>
      </p:sp>
      <p:sp>
        <p:nvSpPr>
          <p:cNvPr id="7" name="object 5">
            <a:extLst>
              <a:ext uri="{FF2B5EF4-FFF2-40B4-BE49-F238E27FC236}">
                <a16:creationId xmlns:a16="http://schemas.microsoft.com/office/drawing/2014/main" id="{914B71EA-4570-FC4E-A945-7181AD155BB0}"/>
              </a:ext>
            </a:extLst>
          </p:cNvPr>
          <p:cNvSpPr txBox="1"/>
          <p:nvPr/>
        </p:nvSpPr>
        <p:spPr>
          <a:xfrm>
            <a:off x="838200" y="2940804"/>
            <a:ext cx="1108234" cy="620619"/>
          </a:xfrm>
          <a:prstGeom prst="rect">
            <a:avLst/>
          </a:prstGeom>
        </p:spPr>
        <p:txBody>
          <a:bodyPr vert="horz" wrap="square" lIns="0" tIns="9525" rIns="0" bIns="0" rtlCol="0">
            <a:spAutoFit/>
          </a:bodyPr>
          <a:lstStyle/>
          <a:p>
            <a:pPr marL="9525" marR="3810" indent="12859">
              <a:lnSpc>
                <a:spcPct val="118300"/>
              </a:lnSpc>
              <a:spcBef>
                <a:spcPts val="75"/>
              </a:spcBef>
            </a:pPr>
            <a:r>
              <a:rPr dirty="0">
                <a:latin typeface="MS PGothic"/>
                <a:cs typeface="MS PGothic"/>
              </a:rPr>
              <a:t>自</a:t>
            </a:r>
            <a:r>
              <a:rPr spc="4" dirty="0">
                <a:latin typeface="MS PGothic"/>
                <a:cs typeface="MS PGothic"/>
              </a:rPr>
              <a:t>ら</a:t>
            </a:r>
            <a:r>
              <a:rPr dirty="0">
                <a:latin typeface="MS PGothic"/>
                <a:cs typeface="MS PGothic"/>
              </a:rPr>
              <a:t>の働き </a:t>
            </a:r>
            <a:r>
              <a:rPr spc="-4" dirty="0">
                <a:latin typeface="MS PGothic"/>
                <a:cs typeface="MS PGothic"/>
              </a:rPr>
              <a:t>を</a:t>
            </a:r>
            <a:r>
              <a:rPr dirty="0">
                <a:latin typeface="MS PGothic"/>
                <a:cs typeface="MS PGothic"/>
              </a:rPr>
              <a:t>問</a:t>
            </a:r>
            <a:r>
              <a:rPr spc="4" dirty="0">
                <a:latin typeface="MS PGothic"/>
                <a:cs typeface="MS PGothic"/>
              </a:rPr>
              <a:t>い</a:t>
            </a:r>
            <a:r>
              <a:rPr dirty="0">
                <a:latin typeface="MS PGothic"/>
                <a:cs typeface="MS PGothic"/>
              </a:rPr>
              <a:t>直す</a:t>
            </a:r>
          </a:p>
        </p:txBody>
      </p:sp>
      <p:sp>
        <p:nvSpPr>
          <p:cNvPr id="8" name="object 6">
            <a:extLst>
              <a:ext uri="{FF2B5EF4-FFF2-40B4-BE49-F238E27FC236}">
                <a16:creationId xmlns:a16="http://schemas.microsoft.com/office/drawing/2014/main" id="{10D29879-19A6-C54B-BEBA-5AB1A369B1F4}"/>
              </a:ext>
            </a:extLst>
          </p:cNvPr>
          <p:cNvSpPr txBox="1"/>
          <p:nvPr/>
        </p:nvSpPr>
        <p:spPr>
          <a:xfrm>
            <a:off x="2820323" y="2940804"/>
            <a:ext cx="1506854" cy="1004121"/>
          </a:xfrm>
          <a:prstGeom prst="rect">
            <a:avLst/>
          </a:prstGeom>
        </p:spPr>
        <p:txBody>
          <a:bodyPr vert="horz" wrap="square" lIns="0" tIns="57150" rIns="0" bIns="0" rtlCol="0">
            <a:spAutoFit/>
          </a:bodyPr>
          <a:lstStyle/>
          <a:p>
            <a:pPr marL="9525">
              <a:spcBef>
                <a:spcPts val="450"/>
              </a:spcBef>
            </a:pPr>
            <a:r>
              <a:rPr u="sng" dirty="0">
                <a:solidFill>
                  <a:srgbClr val="C00000"/>
                </a:solidFill>
                <a:uFill>
                  <a:solidFill>
                    <a:srgbClr val="000000"/>
                  </a:solidFill>
                </a:uFill>
                <a:latin typeface="MS PGothic"/>
                <a:cs typeface="MS PGothic"/>
              </a:rPr>
              <a:t>地域・地域</a:t>
            </a:r>
            <a:r>
              <a:rPr u="sng" spc="4" dirty="0">
                <a:solidFill>
                  <a:srgbClr val="C00000"/>
                </a:solidFill>
                <a:uFill>
                  <a:solidFill>
                    <a:srgbClr val="000000"/>
                  </a:solidFill>
                </a:uFill>
                <a:latin typeface="MS PGothic"/>
                <a:cs typeface="MS PGothic"/>
              </a:rPr>
              <a:t>ケア</a:t>
            </a:r>
            <a:endParaRPr dirty="0">
              <a:solidFill>
                <a:srgbClr val="C00000"/>
              </a:solidFill>
              <a:latin typeface="MS PGothic"/>
              <a:cs typeface="MS PGothic"/>
            </a:endParaRPr>
          </a:p>
          <a:p>
            <a:pPr marL="9525">
              <a:spcBef>
                <a:spcPts val="379"/>
              </a:spcBef>
            </a:pPr>
            <a:r>
              <a:rPr u="sng" dirty="0">
                <a:solidFill>
                  <a:srgbClr val="C00000"/>
                </a:solidFill>
                <a:uFill>
                  <a:solidFill>
                    <a:srgbClr val="000000"/>
                  </a:solidFill>
                </a:uFill>
                <a:latin typeface="MS PGothic"/>
                <a:cs typeface="MS PGothic"/>
              </a:rPr>
              <a:t>のあるべき姿を</a:t>
            </a:r>
            <a:endParaRPr dirty="0">
              <a:solidFill>
                <a:srgbClr val="C00000"/>
              </a:solidFill>
              <a:latin typeface="MS PGothic"/>
              <a:cs typeface="MS PGothic"/>
            </a:endParaRPr>
          </a:p>
          <a:p>
            <a:pPr marL="453390">
              <a:spcBef>
                <a:spcPts val="469"/>
              </a:spcBef>
            </a:pPr>
            <a:r>
              <a:rPr u="sng" dirty="0">
                <a:solidFill>
                  <a:srgbClr val="C00000"/>
                </a:solidFill>
                <a:uFill>
                  <a:solidFill>
                    <a:srgbClr val="000000"/>
                  </a:solidFill>
                </a:uFill>
                <a:latin typeface="MS PGothic"/>
                <a:cs typeface="MS PGothic"/>
              </a:rPr>
              <a:t>描く</a:t>
            </a:r>
            <a:r>
              <a:rPr u="sng" spc="-45" dirty="0">
                <a:solidFill>
                  <a:srgbClr val="C00000"/>
                </a:solidFill>
                <a:uFill>
                  <a:solidFill>
                    <a:srgbClr val="000000"/>
                  </a:solidFill>
                </a:uFill>
                <a:latin typeface="MS PGothic"/>
                <a:cs typeface="MS PGothic"/>
              </a:rPr>
              <a:t> </a:t>
            </a:r>
            <a:endParaRPr dirty="0">
              <a:solidFill>
                <a:srgbClr val="C00000"/>
              </a:solidFill>
              <a:latin typeface="MS PGothic"/>
              <a:cs typeface="MS PGothic"/>
            </a:endParaRPr>
          </a:p>
        </p:txBody>
      </p:sp>
      <p:sp>
        <p:nvSpPr>
          <p:cNvPr id="9" name="object 4">
            <a:extLst>
              <a:ext uri="{FF2B5EF4-FFF2-40B4-BE49-F238E27FC236}">
                <a16:creationId xmlns:a16="http://schemas.microsoft.com/office/drawing/2014/main" id="{9A23A5D3-BB8B-0E4C-91A7-1B9E41247655}"/>
              </a:ext>
            </a:extLst>
          </p:cNvPr>
          <p:cNvSpPr txBox="1"/>
          <p:nvPr/>
        </p:nvSpPr>
        <p:spPr>
          <a:xfrm>
            <a:off x="1708315" y="4807653"/>
            <a:ext cx="1586466" cy="687848"/>
          </a:xfrm>
          <a:prstGeom prst="rect">
            <a:avLst/>
          </a:prstGeom>
        </p:spPr>
        <p:txBody>
          <a:bodyPr vert="horz" wrap="square" lIns="0" tIns="69056" rIns="0" bIns="0" rtlCol="0">
            <a:spAutoFit/>
          </a:bodyPr>
          <a:lstStyle/>
          <a:p>
            <a:pPr marL="9525">
              <a:spcBef>
                <a:spcPts val="544"/>
              </a:spcBef>
            </a:pPr>
            <a:r>
              <a:rPr u="sng" dirty="0" err="1">
                <a:latin typeface="MS PGothic"/>
                <a:cs typeface="MS PGothic"/>
              </a:rPr>
              <a:t>協働</a:t>
            </a:r>
            <a:r>
              <a:rPr u="sng" spc="-4" dirty="0" err="1">
                <a:latin typeface="MS PGothic"/>
                <a:cs typeface="MS PGothic"/>
              </a:rPr>
              <a:t>し</a:t>
            </a:r>
            <a:r>
              <a:rPr u="sng" dirty="0" err="1">
                <a:latin typeface="MS PGothic"/>
                <a:cs typeface="MS PGothic"/>
              </a:rPr>
              <a:t>た働</a:t>
            </a:r>
            <a:r>
              <a:rPr u="sng" spc="-4" dirty="0" err="1">
                <a:latin typeface="MS PGothic"/>
                <a:cs typeface="MS PGothic"/>
              </a:rPr>
              <a:t>き</a:t>
            </a:r>
            <a:r>
              <a:rPr u="sng" dirty="0" err="1">
                <a:latin typeface="MS PGothic"/>
                <a:cs typeface="MS PGothic"/>
              </a:rPr>
              <a:t>を</a:t>
            </a:r>
            <a:endParaRPr u="sng" dirty="0">
              <a:latin typeface="MS PGothic"/>
              <a:cs typeface="MS PGothic"/>
            </a:endParaRPr>
          </a:p>
          <a:p>
            <a:pPr marL="382429">
              <a:spcBef>
                <a:spcPts val="465"/>
              </a:spcBef>
            </a:pPr>
            <a:r>
              <a:rPr u="sng" dirty="0">
                <a:latin typeface="MS PGothic"/>
                <a:cs typeface="MS PGothic"/>
              </a:rPr>
              <a:t>始</a:t>
            </a:r>
            <a:r>
              <a:rPr u="sng" spc="-4" dirty="0">
                <a:latin typeface="MS PGothic"/>
                <a:cs typeface="MS PGothic"/>
              </a:rPr>
              <a:t>め</a:t>
            </a:r>
            <a:r>
              <a:rPr u="sng" dirty="0">
                <a:latin typeface="MS PGothic"/>
                <a:cs typeface="MS PGothic"/>
              </a:rPr>
              <a:t>る</a:t>
            </a:r>
          </a:p>
        </p:txBody>
      </p:sp>
      <p:sp>
        <p:nvSpPr>
          <p:cNvPr id="10" name="object 7">
            <a:extLst>
              <a:ext uri="{FF2B5EF4-FFF2-40B4-BE49-F238E27FC236}">
                <a16:creationId xmlns:a16="http://schemas.microsoft.com/office/drawing/2014/main" id="{9E503427-D143-4F40-9865-5D7F42183384}"/>
              </a:ext>
            </a:extLst>
          </p:cNvPr>
          <p:cNvSpPr txBox="1"/>
          <p:nvPr/>
        </p:nvSpPr>
        <p:spPr>
          <a:xfrm>
            <a:off x="4185880" y="1842545"/>
            <a:ext cx="4726959" cy="1913698"/>
          </a:xfrm>
          <a:prstGeom prst="rect">
            <a:avLst/>
          </a:prstGeom>
        </p:spPr>
        <p:txBody>
          <a:bodyPr vert="horz" wrap="square" lIns="0" tIns="100489" rIns="0" bIns="0" rtlCol="0">
            <a:spAutoFit/>
          </a:bodyPr>
          <a:lstStyle/>
          <a:p>
            <a:pPr marL="427673" marR="3810">
              <a:lnSpc>
                <a:spcPct val="121100"/>
              </a:lnSpc>
              <a:spcBef>
                <a:spcPts val="131"/>
              </a:spcBef>
              <a:tabLst>
                <a:tab pos="2323148" algn="l"/>
              </a:tabLst>
            </a:pPr>
            <a:r>
              <a:rPr sz="2000" b="1" u="sng" kern="0" spc="-75" dirty="0" err="1">
                <a:uFill>
                  <a:solidFill>
                    <a:srgbClr val="000000"/>
                  </a:solidFill>
                </a:uFill>
                <a:latin typeface="MS Gothic"/>
                <a:cs typeface="MS Gothic"/>
              </a:rPr>
              <a:t>自らの働きを問い直す</a:t>
            </a:r>
            <a:r>
              <a:rPr lang="ja-JP" altLang="en-US" sz="2000" b="1" kern="0" spc="-75">
                <a:uFill>
                  <a:solidFill>
                    <a:srgbClr val="000000"/>
                  </a:solidFill>
                </a:uFill>
                <a:latin typeface="MS Gothic"/>
                <a:cs typeface="MS Gothic"/>
              </a:rPr>
              <a:t>　</a:t>
            </a:r>
            <a:r>
              <a:rPr sz="2000" b="1" kern="0" spc="-75" dirty="0" err="1">
                <a:latin typeface="MS Gothic"/>
                <a:cs typeface="MS Gothic"/>
              </a:rPr>
              <a:t>コロナによって</a:t>
            </a:r>
            <a:r>
              <a:rPr sz="2000" b="1" kern="0" spc="-75" dirty="0">
                <a:latin typeface="MS Gothic"/>
                <a:cs typeface="MS Gothic"/>
              </a:rPr>
              <a:t>、</a:t>
            </a:r>
            <a:r>
              <a:rPr lang="ja-JP" altLang="en-US" sz="2000" b="1" kern="0" spc="-75">
                <a:latin typeface="MS Gothic"/>
                <a:cs typeface="MS Gothic"/>
              </a:rPr>
              <a:t>さまざま</a:t>
            </a:r>
            <a:r>
              <a:rPr sz="2000" b="1" kern="0" spc="-75" dirty="0" err="1">
                <a:latin typeface="MS Gothic"/>
                <a:cs typeface="MS Gothic"/>
              </a:rPr>
              <a:t>な活動</a:t>
            </a:r>
            <a:r>
              <a:rPr lang="ja-JP" altLang="en-US" sz="2000" b="1" kern="0" spc="-75">
                <a:latin typeface="MS Gothic"/>
                <a:cs typeface="MS Gothic"/>
              </a:rPr>
              <a:t>が</a:t>
            </a:r>
            <a:r>
              <a:rPr sz="2000" b="1" kern="0" spc="-75" dirty="0" err="1">
                <a:latin typeface="MS Gothic"/>
                <a:cs typeface="MS Gothic"/>
              </a:rPr>
              <a:t>止まり、孤立等の問題が深刻になった。改めて</a:t>
            </a:r>
            <a:r>
              <a:rPr lang="ja-JP" altLang="en-US" sz="2000" b="1" spc="38" dirty="0">
                <a:latin typeface="MS Gothic"/>
                <a:cs typeface="MS Gothic"/>
              </a:rPr>
              <a:t>働きの意味・目標を確認し、可能な方法を見いだすことが必要で</a:t>
            </a:r>
            <a:r>
              <a:rPr lang="ja-JP" altLang="en-US" sz="2000" b="1" spc="38">
                <a:latin typeface="MS Gothic"/>
                <a:cs typeface="MS Gothic"/>
              </a:rPr>
              <a:t>ある。</a:t>
            </a:r>
            <a:endParaRPr lang="ja-JP" altLang="en-US" sz="2000" dirty="0">
              <a:latin typeface="MS Gothic"/>
              <a:cs typeface="MS Gothic"/>
            </a:endParaRPr>
          </a:p>
        </p:txBody>
      </p:sp>
      <p:sp>
        <p:nvSpPr>
          <p:cNvPr id="11" name="object 9">
            <a:extLst>
              <a:ext uri="{FF2B5EF4-FFF2-40B4-BE49-F238E27FC236}">
                <a16:creationId xmlns:a16="http://schemas.microsoft.com/office/drawing/2014/main" id="{6D00F5C3-72C1-6242-844D-5514E233F315}"/>
              </a:ext>
            </a:extLst>
          </p:cNvPr>
          <p:cNvSpPr txBox="1"/>
          <p:nvPr/>
        </p:nvSpPr>
        <p:spPr>
          <a:xfrm>
            <a:off x="4664898" y="3697705"/>
            <a:ext cx="4326702" cy="1840793"/>
          </a:xfrm>
          <a:prstGeom prst="rect">
            <a:avLst/>
          </a:prstGeom>
        </p:spPr>
        <p:txBody>
          <a:bodyPr vert="horz" wrap="square" lIns="0" tIns="13811" rIns="0" bIns="0" rtlCol="0">
            <a:spAutoFit/>
          </a:bodyPr>
          <a:lstStyle/>
          <a:p>
            <a:pPr marL="9525" marR="48101">
              <a:lnSpc>
                <a:spcPct val="122300"/>
              </a:lnSpc>
              <a:spcBef>
                <a:spcPts val="109"/>
              </a:spcBef>
              <a:tabLst>
                <a:tab pos="1347311" algn="l"/>
              </a:tabLst>
            </a:pPr>
            <a:r>
              <a:rPr sz="2000" b="1" u="sng" kern="0" spc="-75" dirty="0">
                <a:solidFill>
                  <a:srgbClr val="C00000"/>
                </a:solidFill>
                <a:uFill>
                  <a:solidFill>
                    <a:srgbClr val="C00000"/>
                  </a:solidFill>
                </a:uFill>
                <a:latin typeface="MS PGothic"/>
                <a:cs typeface="MS PGothic"/>
              </a:rPr>
              <a:t>あるべき姿を描く</a:t>
            </a:r>
            <a:r>
              <a:rPr sz="2000" b="1" kern="0" spc="-75" dirty="0">
                <a:solidFill>
                  <a:srgbClr val="C00000"/>
                </a:solidFill>
                <a:uFill>
                  <a:solidFill>
                    <a:srgbClr val="C00000"/>
                  </a:solidFill>
                </a:uFill>
                <a:latin typeface="MS PGothic"/>
                <a:cs typeface="MS PGothic"/>
              </a:rPr>
              <a:t>	</a:t>
            </a:r>
            <a:r>
              <a:rPr sz="2000" b="1" kern="0" spc="-75" dirty="0" err="1">
                <a:solidFill>
                  <a:srgbClr val="C00000"/>
                </a:solidFill>
                <a:latin typeface="MS PGothic"/>
                <a:cs typeface="MS PGothic"/>
              </a:rPr>
              <a:t>今日、地域共生社会づくりが目標とされ、実際に、各地域において、取り組まれてきた</a:t>
            </a:r>
            <a:r>
              <a:rPr sz="2000" b="1" kern="0" spc="-75" dirty="0">
                <a:solidFill>
                  <a:srgbClr val="C00000"/>
                </a:solidFill>
                <a:latin typeface="MS PGothic"/>
                <a:cs typeface="MS PGothic"/>
              </a:rPr>
              <a:t>。 </a:t>
            </a:r>
            <a:r>
              <a:rPr sz="2000" b="1" kern="0" spc="-75" dirty="0" err="1">
                <a:solidFill>
                  <a:srgbClr val="C00000"/>
                </a:solidFill>
                <a:latin typeface="MS PGothic"/>
                <a:cs typeface="MS PGothic"/>
              </a:rPr>
              <a:t>今、改めて問われている</a:t>
            </a:r>
            <a:r>
              <a:rPr sz="2000" b="1" kern="0" spc="-75" dirty="0">
                <a:solidFill>
                  <a:srgbClr val="C00000"/>
                </a:solidFill>
                <a:latin typeface="MS PGothic"/>
                <a:cs typeface="MS PGothic"/>
              </a:rPr>
              <a:t>。「何をしたいか」「</a:t>
            </a:r>
            <a:r>
              <a:rPr sz="2000" b="1" kern="0" spc="-75" dirty="0" err="1">
                <a:solidFill>
                  <a:srgbClr val="C00000"/>
                </a:solidFill>
                <a:latin typeface="MS PGothic"/>
                <a:cs typeface="MS PGothic"/>
              </a:rPr>
              <a:t>何ができるか</a:t>
            </a:r>
            <a:r>
              <a:rPr sz="2000" b="1" kern="0" spc="-75" dirty="0">
                <a:solidFill>
                  <a:srgbClr val="C00000"/>
                </a:solidFill>
                <a:latin typeface="MS PGothic"/>
                <a:cs typeface="MS PGothic"/>
              </a:rPr>
              <a:t>」</a:t>
            </a:r>
            <a:endParaRPr lang="en-US" altLang="ja-JP" sz="2000" b="1" kern="0" spc="-75" dirty="0">
              <a:solidFill>
                <a:srgbClr val="C00000"/>
              </a:solidFill>
              <a:latin typeface="MS PGothic"/>
              <a:cs typeface="MS PGothic"/>
            </a:endParaRPr>
          </a:p>
          <a:p>
            <a:pPr marL="9525" marR="48101">
              <a:lnSpc>
                <a:spcPct val="122300"/>
              </a:lnSpc>
              <a:spcBef>
                <a:spcPts val="109"/>
              </a:spcBef>
              <a:tabLst>
                <a:tab pos="1347311" algn="l"/>
              </a:tabLst>
            </a:pPr>
            <a:r>
              <a:rPr sz="2000" b="1" kern="0" spc="-75" dirty="0">
                <a:solidFill>
                  <a:srgbClr val="C00000"/>
                </a:solidFill>
                <a:latin typeface="MS PGothic"/>
                <a:cs typeface="MS PGothic"/>
              </a:rPr>
              <a:t>「</a:t>
            </a:r>
            <a:r>
              <a:rPr sz="2000" b="1" kern="0" spc="-75" dirty="0" err="1">
                <a:solidFill>
                  <a:srgbClr val="C00000"/>
                </a:solidFill>
                <a:latin typeface="MS PGothic"/>
                <a:cs typeface="MS PGothic"/>
              </a:rPr>
              <a:t>何が求められているか</a:t>
            </a:r>
            <a:r>
              <a:rPr sz="2000" b="1" kern="0" spc="-75" dirty="0">
                <a:solidFill>
                  <a:srgbClr val="C00000"/>
                </a:solidFill>
                <a:latin typeface="MS PGothic"/>
                <a:cs typeface="MS PGothic"/>
              </a:rPr>
              <a:t>」</a:t>
            </a:r>
            <a:endParaRPr sz="2000" kern="0" spc="-75" dirty="0">
              <a:latin typeface="MS PGothic"/>
              <a:cs typeface="MS PGothic"/>
            </a:endParaRPr>
          </a:p>
        </p:txBody>
      </p:sp>
      <p:sp>
        <p:nvSpPr>
          <p:cNvPr id="12" name="object 11">
            <a:extLst>
              <a:ext uri="{FF2B5EF4-FFF2-40B4-BE49-F238E27FC236}">
                <a16:creationId xmlns:a16="http://schemas.microsoft.com/office/drawing/2014/main" id="{BAD04FF0-D4C7-FC42-BDAC-C427AA5CDDFC}"/>
              </a:ext>
            </a:extLst>
          </p:cNvPr>
          <p:cNvSpPr txBox="1"/>
          <p:nvPr/>
        </p:nvSpPr>
        <p:spPr>
          <a:xfrm>
            <a:off x="4185880" y="5538498"/>
            <a:ext cx="5003818" cy="1254511"/>
          </a:xfrm>
          <a:prstGeom prst="rect">
            <a:avLst/>
          </a:prstGeom>
        </p:spPr>
        <p:txBody>
          <a:bodyPr vert="horz" wrap="square" lIns="0" tIns="10478" rIns="0" bIns="0" rtlCol="0">
            <a:spAutoFit/>
          </a:bodyPr>
          <a:lstStyle/>
          <a:p>
            <a:pPr marL="9525" marR="3810">
              <a:lnSpc>
                <a:spcPct val="100200"/>
              </a:lnSpc>
              <a:spcBef>
                <a:spcPts val="83"/>
              </a:spcBef>
              <a:tabLst>
                <a:tab pos="1714024" algn="l"/>
              </a:tabLst>
            </a:pPr>
            <a:r>
              <a:rPr sz="2000" b="1" u="sng" kern="0" spc="-75" dirty="0" err="1">
                <a:solidFill>
                  <a:srgbClr val="2DB9B9"/>
                </a:solidFill>
                <a:uFill>
                  <a:solidFill>
                    <a:srgbClr val="2DB9B9"/>
                  </a:solidFill>
                </a:uFill>
                <a:latin typeface="MS PGothic"/>
                <a:cs typeface="MS PGothic"/>
              </a:rPr>
              <a:t>協働した働きを始め</a:t>
            </a:r>
            <a:r>
              <a:rPr lang="ja-JP" altLang="en-US" sz="2000" b="1" u="sng" kern="0" spc="-75" dirty="0">
                <a:solidFill>
                  <a:srgbClr val="2DB9B9"/>
                </a:solidFill>
                <a:uFill>
                  <a:solidFill>
                    <a:srgbClr val="2DB9B9"/>
                  </a:solidFill>
                </a:uFill>
                <a:latin typeface="MS PGothic"/>
                <a:cs typeface="MS PGothic"/>
              </a:rPr>
              <a:t>る</a:t>
            </a:r>
            <a:endParaRPr lang="en-US" altLang="ja-JP" sz="2000" b="1" u="sng" kern="0" spc="-75" dirty="0">
              <a:solidFill>
                <a:srgbClr val="2DB9B9"/>
              </a:solidFill>
              <a:uFill>
                <a:solidFill>
                  <a:srgbClr val="2DB9B9"/>
                </a:solidFill>
              </a:uFill>
              <a:latin typeface="MS PGothic"/>
              <a:cs typeface="MS PGothic"/>
            </a:endParaRPr>
          </a:p>
          <a:p>
            <a:pPr marL="9525" marR="3810">
              <a:lnSpc>
                <a:spcPct val="100200"/>
              </a:lnSpc>
              <a:spcBef>
                <a:spcPts val="83"/>
              </a:spcBef>
              <a:tabLst>
                <a:tab pos="1714024" algn="l"/>
              </a:tabLst>
            </a:pPr>
            <a:r>
              <a:rPr sz="2000" b="1" kern="0" spc="-75" dirty="0" err="1">
                <a:solidFill>
                  <a:srgbClr val="2DB9B9"/>
                </a:solidFill>
                <a:latin typeface="MS PGothic"/>
                <a:cs typeface="MS PGothic"/>
              </a:rPr>
              <a:t>これからの勝負は、コミュニティの再生。様々な方法を開発し、地域にある資源を掘り起こ</a:t>
            </a:r>
            <a:r>
              <a:rPr lang="ja-JP" altLang="en-US" sz="2000" b="1" kern="0" spc="-75" dirty="0">
                <a:solidFill>
                  <a:srgbClr val="2DB9B9"/>
                </a:solidFill>
                <a:latin typeface="MS PGothic"/>
                <a:cs typeface="MS PGothic"/>
              </a:rPr>
              <a:t>し、今まで築いた協働の働きをしたい。</a:t>
            </a:r>
            <a:endParaRPr sz="2000" b="1" kern="0" spc="-75" dirty="0">
              <a:latin typeface="MS PGothic"/>
              <a:cs typeface="MS PGothic"/>
            </a:endParaRPr>
          </a:p>
        </p:txBody>
      </p:sp>
      <p:sp>
        <p:nvSpPr>
          <p:cNvPr id="13" name="テキスト ボックス 12">
            <a:extLst>
              <a:ext uri="{FF2B5EF4-FFF2-40B4-BE49-F238E27FC236}">
                <a16:creationId xmlns:a16="http://schemas.microsoft.com/office/drawing/2014/main" id="{ADC712E2-1CBD-DB40-A30C-0EB9B42363B7}"/>
              </a:ext>
            </a:extLst>
          </p:cNvPr>
          <p:cNvSpPr txBox="1"/>
          <p:nvPr/>
        </p:nvSpPr>
        <p:spPr>
          <a:xfrm>
            <a:off x="609600" y="114700"/>
            <a:ext cx="6384770" cy="523220"/>
          </a:xfrm>
          <a:prstGeom prst="rect">
            <a:avLst/>
          </a:prstGeom>
          <a:noFill/>
        </p:spPr>
        <p:txBody>
          <a:bodyPr wrap="square" rtlCol="0">
            <a:spAutoFit/>
          </a:bodyPr>
          <a:lstStyle/>
          <a:p>
            <a:r>
              <a:rPr lang="ja-JP" altLang="en-US" sz="2800" b="1" u="sng">
                <a:latin typeface="MS PGothic" panose="020B0600070205080204" pitchFamily="34" charset="-128"/>
                <a:ea typeface="MS PGothic" panose="020B0600070205080204" pitchFamily="34" charset="-128"/>
              </a:rPr>
              <a:t>コロナ禍だからこそ、活動の原点に戻る</a:t>
            </a:r>
            <a:endParaRPr lang="ja-JP" altLang="en-US" sz="2800" b="1" u="sng" kern="0" spc="-75">
              <a:latin typeface="MS PGothic" panose="020B0600070205080204" pitchFamily="34" charset="-128"/>
              <a:ea typeface="MS PGothic" panose="020B0600070205080204" pitchFamily="34" charset="-128"/>
              <a:cs typeface="MS Gothic"/>
            </a:endParaRPr>
          </a:p>
        </p:txBody>
      </p:sp>
      <p:sp>
        <p:nvSpPr>
          <p:cNvPr id="2" name="スライド番号プレースホルダー 1">
            <a:extLst>
              <a:ext uri="{FF2B5EF4-FFF2-40B4-BE49-F238E27FC236}">
                <a16:creationId xmlns:a16="http://schemas.microsoft.com/office/drawing/2014/main" id="{2C5EB5F3-0EA7-114E-B728-D8C1C1F062D7}"/>
              </a:ext>
            </a:extLst>
          </p:cNvPr>
          <p:cNvSpPr>
            <a:spLocks noGrp="1"/>
          </p:cNvSpPr>
          <p:nvPr>
            <p:ph type="sldNum" sz="quarter" idx="7"/>
          </p:nvPr>
        </p:nvSpPr>
        <p:spPr/>
        <p:txBody>
          <a:bodyPr/>
          <a:lstStyle/>
          <a:p>
            <a:fld id="{B6F15528-21DE-4FAA-801E-634DDDAF4B2B}" type="slidenum">
              <a:rPr lang="en-US" altLang="ja-JP" smtClean="0"/>
              <a:t>8</a:t>
            </a:fld>
            <a:endParaRPr lang="ja-JP" altLang="en-US"/>
          </a:p>
        </p:txBody>
      </p:sp>
    </p:spTree>
    <p:extLst>
      <p:ext uri="{BB962C8B-B14F-4D97-AF65-F5344CB8AC3E}">
        <p14:creationId xmlns:p14="http://schemas.microsoft.com/office/powerpoint/2010/main" val="419181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52400" y="137160"/>
            <a:ext cx="8991600" cy="6555192"/>
          </a:xfrm>
          <a:prstGeom prst="rect">
            <a:avLst/>
          </a:prstGeom>
        </p:spPr>
        <p:txBody>
          <a:bodyPr vert="horz" wrap="square" lIns="0" tIns="12700" rIns="0" bIns="0" rtlCol="0">
            <a:spAutoFit/>
          </a:bodyPr>
          <a:lstStyle/>
          <a:p>
            <a:pPr marL="12700" marR="5080" indent="203200">
              <a:lnSpc>
                <a:spcPct val="99200"/>
              </a:lnSpc>
              <a:spcBef>
                <a:spcPts val="140"/>
              </a:spcBef>
            </a:pPr>
            <a:r>
              <a:rPr lang="ja-JP" altLang="en-US" sz="2400" dirty="0">
                <a:solidFill>
                  <a:srgbClr val="FF0000"/>
                </a:solidFill>
                <a:uFill>
                  <a:solidFill>
                    <a:srgbClr val="FF0000"/>
                  </a:solidFill>
                </a:uFill>
              </a:rPr>
              <a:t>＜具体的取り組み＞</a:t>
            </a:r>
            <a:endParaRPr lang="en-US" altLang="ja-JP" sz="2400" dirty="0">
              <a:solidFill>
                <a:srgbClr val="FF0000"/>
              </a:solidFill>
              <a:uFill>
                <a:solidFill>
                  <a:srgbClr val="FF0000"/>
                </a:solidFill>
              </a:uFill>
            </a:endParaRPr>
          </a:p>
          <a:p>
            <a:pPr marL="12700" marR="5080" indent="203200">
              <a:lnSpc>
                <a:spcPct val="99200"/>
              </a:lnSpc>
              <a:spcBef>
                <a:spcPts val="140"/>
              </a:spcBef>
            </a:pPr>
            <a:r>
              <a:rPr lang="ja-JP" altLang="en-US" sz="2400" dirty="0">
                <a:solidFill>
                  <a:srgbClr val="FF0000"/>
                </a:solidFill>
                <a:uFill>
                  <a:solidFill>
                    <a:srgbClr val="FF0000"/>
                  </a:solidFill>
                </a:uFill>
              </a:rPr>
              <a:t>１．</a:t>
            </a:r>
            <a:r>
              <a:rPr lang="ja-JP" altLang="en-US" sz="2400" u="sng" dirty="0">
                <a:solidFill>
                  <a:srgbClr val="FF0000"/>
                </a:solidFill>
                <a:uFill>
                  <a:solidFill>
                    <a:srgbClr val="FF0000"/>
                  </a:solidFill>
                </a:uFill>
              </a:rPr>
              <a:t>高齢者の安否確認</a:t>
            </a:r>
            <a:r>
              <a:rPr lang="ja-JP" altLang="en-US" sz="2400" u="sng" spc="5" dirty="0">
                <a:solidFill>
                  <a:srgbClr val="FF0000"/>
                </a:solidFill>
                <a:uFill>
                  <a:solidFill>
                    <a:srgbClr val="FF0000"/>
                  </a:solidFill>
                </a:uFill>
              </a:rPr>
              <a:t>、</a:t>
            </a:r>
            <a:r>
              <a:rPr lang="ja-JP" altLang="en-US" sz="2400" u="sng" dirty="0">
                <a:solidFill>
                  <a:srgbClr val="FF0000"/>
                </a:solidFill>
                <a:uFill>
                  <a:solidFill>
                    <a:srgbClr val="FF0000"/>
                  </a:solidFill>
                </a:uFill>
              </a:rPr>
              <a:t>現状把</a:t>
            </a:r>
            <a:r>
              <a:rPr lang="ja-JP" altLang="en-US" sz="2400" u="sng" spc="-5" dirty="0">
                <a:solidFill>
                  <a:srgbClr val="FF0000"/>
                </a:solidFill>
                <a:uFill>
                  <a:solidFill>
                    <a:srgbClr val="FF0000"/>
                  </a:solidFill>
                </a:uFill>
              </a:rPr>
              <a:t>握</a:t>
            </a:r>
            <a:r>
              <a:rPr lang="ja-JP" altLang="en-US" sz="2400" u="sng" dirty="0">
                <a:solidFill>
                  <a:srgbClr val="FF0000"/>
                </a:solidFill>
                <a:uFill>
                  <a:solidFill>
                    <a:srgbClr val="FF0000"/>
                  </a:solidFill>
                </a:uFill>
              </a:rPr>
              <a:t>の</a:t>
            </a:r>
            <a:r>
              <a:rPr lang="ja-JP" altLang="en-US" sz="2400" u="sng" spc="-5" dirty="0">
                <a:solidFill>
                  <a:srgbClr val="FF0000"/>
                </a:solidFill>
                <a:uFill>
                  <a:solidFill>
                    <a:srgbClr val="FF0000"/>
                  </a:solidFill>
                </a:uFill>
              </a:rPr>
              <a:t>ため</a:t>
            </a:r>
            <a:r>
              <a:rPr lang="ja-JP" altLang="en-US" sz="2400" u="sng" dirty="0">
                <a:solidFill>
                  <a:srgbClr val="FF0000"/>
                </a:solidFill>
                <a:uFill>
                  <a:solidFill>
                    <a:srgbClr val="FF0000"/>
                  </a:solidFill>
                </a:uFill>
              </a:rPr>
              <a:t>の仕組み作り</a:t>
            </a:r>
            <a:endParaRPr lang="en-US" sz="2400" kern="0" spc="-100" dirty="0">
              <a:latin typeface="MS PGothic"/>
              <a:cs typeface="MS PGothic"/>
            </a:endParaRPr>
          </a:p>
          <a:p>
            <a:pPr marL="12700" marR="5080" indent="203200">
              <a:lnSpc>
                <a:spcPct val="99200"/>
              </a:lnSpc>
              <a:spcBef>
                <a:spcPts val="140"/>
              </a:spcBef>
            </a:pPr>
            <a:r>
              <a:rPr sz="2400" kern="0" spc="-100" dirty="0" err="1">
                <a:latin typeface="MS PGothic"/>
                <a:cs typeface="MS PGothic"/>
              </a:rPr>
              <a:t>ひとり暮らしの高齢者や高齢者のみ世帯で、サービス未利用者</a:t>
            </a:r>
            <a:r>
              <a:rPr sz="2400" kern="0" spc="-100" dirty="0">
                <a:latin typeface="MS PGothic"/>
                <a:cs typeface="MS PGothic"/>
              </a:rPr>
              <a:t>、 市の緊急通報システム事業利用者（慢性疾患のある方）、要介護１・２の認定者を対象とした確認</a:t>
            </a:r>
            <a:endParaRPr lang="en-US" sz="2400" kern="0" spc="-100" dirty="0">
              <a:latin typeface="MS PGothic"/>
              <a:cs typeface="MS PGothic"/>
            </a:endParaRPr>
          </a:p>
          <a:p>
            <a:pPr marL="12700" marR="5080" indent="203200">
              <a:lnSpc>
                <a:spcPct val="99200"/>
              </a:lnSpc>
              <a:spcBef>
                <a:spcPts val="140"/>
              </a:spcBef>
            </a:pPr>
            <a:r>
              <a:rPr lang="ja-JP" altLang="en-US" sz="2800" kern="0" spc="-100" dirty="0">
                <a:solidFill>
                  <a:srgbClr val="FF0000"/>
                </a:solidFill>
                <a:latin typeface="MS PGothic"/>
                <a:cs typeface="MS PGothic"/>
              </a:rPr>
              <a:t>２．</a:t>
            </a:r>
            <a:r>
              <a:rPr lang="ja-JP" altLang="en-US" sz="2400" u="sng" kern="0" spc="-100" dirty="0" err="1">
                <a:solidFill>
                  <a:srgbClr val="FF0000"/>
                </a:solidFill>
                <a:uFill>
                  <a:solidFill>
                    <a:srgbClr val="FF0000"/>
                  </a:solidFill>
                </a:uFill>
                <a:latin typeface="MS PGothic"/>
                <a:cs typeface="MS PGothic"/>
              </a:rPr>
              <a:t>めざ</a:t>
            </a:r>
            <a:r>
              <a:rPr sz="2400" u="sng" kern="0" spc="-100" dirty="0" err="1">
                <a:solidFill>
                  <a:srgbClr val="FF0000"/>
                </a:solidFill>
                <a:uFill>
                  <a:solidFill>
                    <a:srgbClr val="FF0000"/>
                  </a:solidFill>
                </a:uFill>
                <a:latin typeface="MS PGothic"/>
                <a:cs typeface="MS PGothic"/>
              </a:rPr>
              <a:t>す地域・地域ケアを描く</a:t>
            </a:r>
            <a:endParaRPr sz="2400" kern="0" spc="-100" dirty="0">
              <a:latin typeface="MS PGothic"/>
              <a:cs typeface="MS PGothic"/>
            </a:endParaRPr>
          </a:p>
          <a:p>
            <a:pPr marL="12700" marR="204470" indent="203200">
              <a:lnSpc>
                <a:spcPct val="100600"/>
              </a:lnSpc>
              <a:spcBef>
                <a:spcPts val="105"/>
              </a:spcBef>
            </a:pPr>
            <a:r>
              <a:rPr sz="2400" kern="0" spc="-100" dirty="0" err="1">
                <a:latin typeface="MS Gothic"/>
                <a:cs typeface="MS Gothic"/>
              </a:rPr>
              <a:t>今までの実績を尊重し、各区市町村で育った今までの木に新しい取り組みを</a:t>
            </a:r>
            <a:r>
              <a:rPr sz="3200" u="heavy" kern="0" spc="-100" dirty="0" err="1">
                <a:solidFill>
                  <a:srgbClr val="FF0000"/>
                </a:solidFill>
                <a:uFill>
                  <a:solidFill>
                    <a:srgbClr val="FF0000"/>
                  </a:solidFill>
                </a:uFill>
                <a:latin typeface="MS Gothic"/>
                <a:cs typeface="MS Gothic"/>
              </a:rPr>
              <a:t>接木</a:t>
            </a:r>
            <a:r>
              <a:rPr sz="2400" kern="0" spc="-100" dirty="0" err="1">
                <a:latin typeface="MS Gothic"/>
                <a:cs typeface="MS Gothic"/>
              </a:rPr>
              <a:t>することが必要</a:t>
            </a:r>
            <a:r>
              <a:rPr sz="2400" kern="0" spc="-100" dirty="0">
                <a:latin typeface="MS Gothic"/>
                <a:cs typeface="MS Gothic"/>
              </a:rPr>
              <a:t>。</a:t>
            </a:r>
          </a:p>
          <a:p>
            <a:pPr marL="12700" marR="102870" indent="304800" algn="just">
              <a:lnSpc>
                <a:spcPct val="100000"/>
              </a:lnSpc>
              <a:spcBef>
                <a:spcPts val="55"/>
              </a:spcBef>
            </a:pPr>
            <a:r>
              <a:rPr sz="2400" kern="0" spc="-100" dirty="0">
                <a:latin typeface="MS Gothic"/>
                <a:cs typeface="MS Gothic"/>
              </a:rPr>
              <a:t>各自治体には、福祉施設、医療機関、サービス、住民活動、近隣関係等の社会資源、今までの取り組み等の実績という強みがあります。それを活かし、強めること。</a:t>
            </a:r>
            <a:endParaRPr lang="en-US" altLang="ja-JP" sz="2400" kern="0" spc="-100" dirty="0">
              <a:latin typeface="MS Gothic"/>
              <a:cs typeface="MS Gothic"/>
            </a:endParaRPr>
          </a:p>
          <a:p>
            <a:pPr marL="12700" marR="102870" indent="304800">
              <a:lnSpc>
                <a:spcPct val="100000"/>
              </a:lnSpc>
              <a:spcBef>
                <a:spcPts val="55"/>
              </a:spcBef>
            </a:pPr>
            <a:r>
              <a:rPr lang="ja-JP" altLang="en-US" sz="2400" kern="0" spc="-100" dirty="0">
                <a:solidFill>
                  <a:srgbClr val="FF0000"/>
                </a:solidFill>
                <a:latin typeface="MS Gothic"/>
                <a:cs typeface="MS Gothic"/>
              </a:rPr>
              <a:t>３．</a:t>
            </a:r>
            <a:r>
              <a:rPr lang="ja-JP" altLang="en-US" sz="2400" u="sng" dirty="0">
                <a:solidFill>
                  <a:srgbClr val="FF0000"/>
                </a:solidFill>
                <a:uFill>
                  <a:solidFill>
                    <a:srgbClr val="FF0000"/>
                  </a:solidFill>
                </a:uFill>
              </a:rPr>
              <a:t>孤立</a:t>
            </a:r>
            <a:r>
              <a:rPr lang="ja-JP" altLang="en-US" sz="2400" u="sng" spc="-5" dirty="0">
                <a:solidFill>
                  <a:srgbClr val="FF0000"/>
                </a:solidFill>
                <a:uFill>
                  <a:solidFill>
                    <a:srgbClr val="FF0000"/>
                  </a:solidFill>
                </a:uFill>
              </a:rPr>
              <a:t>を</a:t>
            </a:r>
            <a:r>
              <a:rPr lang="ja-JP" altLang="en-US" sz="2400" u="sng" dirty="0">
                <a:solidFill>
                  <a:srgbClr val="FF0000"/>
                </a:solidFill>
                <a:uFill>
                  <a:solidFill>
                    <a:srgbClr val="FF0000"/>
                  </a:solidFill>
                </a:uFill>
              </a:rPr>
              <a:t>防ぐさまざま</a:t>
            </a:r>
            <a:r>
              <a:rPr lang="ja-JP" altLang="en-US" sz="2400" u="sng" spc="-5" dirty="0">
                <a:solidFill>
                  <a:srgbClr val="FF0000"/>
                </a:solidFill>
                <a:uFill>
                  <a:solidFill>
                    <a:srgbClr val="FF0000"/>
                  </a:solidFill>
                </a:uFill>
              </a:rPr>
              <a:t>な</a:t>
            </a:r>
            <a:r>
              <a:rPr lang="ja-JP" altLang="en-US" sz="2400" u="sng" dirty="0">
                <a:solidFill>
                  <a:srgbClr val="FF0000"/>
                </a:solidFill>
                <a:uFill>
                  <a:solidFill>
                    <a:srgbClr val="FF0000"/>
                  </a:solidFill>
                </a:uFill>
              </a:rPr>
              <a:t>方法の開拓</a:t>
            </a:r>
            <a:endParaRPr lang="en-US" altLang="ja-JP" sz="2400" u="sng" dirty="0">
              <a:solidFill>
                <a:srgbClr val="FF0000"/>
              </a:solidFill>
              <a:uFill>
                <a:solidFill>
                  <a:srgbClr val="FF0000"/>
                </a:solidFill>
              </a:uFill>
            </a:endParaRPr>
          </a:p>
          <a:p>
            <a:pPr marL="12700">
              <a:lnSpc>
                <a:spcPct val="100000"/>
              </a:lnSpc>
              <a:spcBef>
                <a:spcPts val="100"/>
              </a:spcBef>
            </a:pPr>
            <a:r>
              <a:rPr lang="ja-JP" altLang="en-US" sz="2400" kern="0" spc="-100" dirty="0">
                <a:latin typeface="MS PGothic"/>
                <a:cs typeface="MS PGothic"/>
              </a:rPr>
              <a:t>　食の確保、服薬や医療、外出（フレイル、閉じこもりの状況把握）</a:t>
            </a:r>
          </a:p>
          <a:p>
            <a:pPr marL="12700">
              <a:lnSpc>
                <a:spcPct val="100000"/>
              </a:lnSpc>
              <a:spcBef>
                <a:spcPts val="25"/>
              </a:spcBef>
            </a:pPr>
            <a:r>
              <a:rPr lang="ja-JP" altLang="en-US" sz="2400" kern="0" spc="-100" dirty="0">
                <a:latin typeface="MS PGothic"/>
                <a:cs typeface="MS PGothic"/>
              </a:rPr>
              <a:t>　支援者の有無等の把握を行うために、必要に応じた自宅訪問</a:t>
            </a:r>
          </a:p>
          <a:p>
            <a:pPr marL="12700" marR="5080">
              <a:lnSpc>
                <a:spcPct val="98300"/>
              </a:lnSpc>
              <a:spcBef>
                <a:spcPts val="165"/>
              </a:spcBef>
            </a:pPr>
            <a:r>
              <a:rPr lang="ja-JP" altLang="en-US" sz="2400" kern="0" spc="-100" dirty="0">
                <a:latin typeface="MS PGothic"/>
                <a:cs typeface="MS PGothic"/>
              </a:rPr>
              <a:t>　訪問ができない場合には、電話、必要な情報の自宅への配布、牛乳の配達、事業者との見守り協定、民生委員・児童委員活動、見守り活動のバックアップと連携。</a:t>
            </a:r>
            <a:endParaRPr lang="en-US" altLang="ja-JP" sz="2400" u="sng" dirty="0">
              <a:solidFill>
                <a:srgbClr val="FF0000"/>
              </a:solidFill>
              <a:uFill>
                <a:solidFill>
                  <a:srgbClr val="FF0000"/>
                </a:solidFill>
              </a:uFill>
            </a:endParaRPr>
          </a:p>
        </p:txBody>
      </p:sp>
      <p:sp>
        <p:nvSpPr>
          <p:cNvPr id="2" name="スライド番号プレースホルダー 1">
            <a:extLst>
              <a:ext uri="{FF2B5EF4-FFF2-40B4-BE49-F238E27FC236}">
                <a16:creationId xmlns:a16="http://schemas.microsoft.com/office/drawing/2014/main" id="{CDA5E10A-2B79-8A45-9C86-4FC59B463071}"/>
              </a:ext>
            </a:extLst>
          </p:cNvPr>
          <p:cNvSpPr>
            <a:spLocks noGrp="1"/>
          </p:cNvSpPr>
          <p:nvPr>
            <p:ph type="sldNum" sz="quarter" idx="7"/>
          </p:nvPr>
        </p:nvSpPr>
        <p:spPr/>
        <p:txBody>
          <a:bodyPr/>
          <a:lstStyle/>
          <a:p>
            <a:fld id="{B6F15528-21DE-4FAA-801E-634DDDAF4B2B}" type="slidenum">
              <a:rPr lang="en-US" altLang="ja-JP" smtClean="0"/>
              <a:t>9</a:t>
            </a:fld>
            <a:endParaRPr lang="ja-JP" altLang="en-US"/>
          </a:p>
        </p:txBody>
      </p:sp>
    </p:spTree>
    <p:extLst>
      <p:ext uri="{BB962C8B-B14F-4D97-AF65-F5344CB8AC3E}">
        <p14:creationId xmlns:p14="http://schemas.microsoft.com/office/powerpoint/2010/main" val="2509379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3700</TotalTime>
  <Words>6208</Words>
  <Application>Microsoft Macintosh PowerPoint</Application>
  <PresentationFormat>画面に合わせる (4:3)</PresentationFormat>
  <Paragraphs>288</Paragraphs>
  <Slides>39</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39</vt:i4>
      </vt:variant>
    </vt:vector>
  </HeadingPairs>
  <TitlesOfParts>
    <vt:vector size="48" baseType="lpstr">
      <vt:lpstr>ＭＳ Ｐゴシック</vt:lpstr>
      <vt:lpstr>ＭＳ Ｐゴシック</vt:lpstr>
      <vt:lpstr>MS Gothic</vt:lpstr>
      <vt:lpstr>Yu Mincho Regular</vt:lpstr>
      <vt:lpstr>游ゴシック</vt:lpstr>
      <vt:lpstr>游明朝</vt:lpstr>
      <vt:lpstr>Arial</vt:lpstr>
      <vt:lpstr>Calibri</vt:lpstr>
      <vt:lpstr>Office Theme</vt:lpstr>
      <vt:lpstr>民児協リーダーに求められる役割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Ⅲ）民生委員・児童委員活動 の原点に帰る</vt:lpstr>
      <vt:lpstr>１．民生委員が直面する５つの壁への対応</vt:lpstr>
      <vt:lpstr>④＜日頃の活動の壁＞ 民生委員は、日々、切磋琢磨しながら活動をしています。同時に自分だけで課題を背負い、活動の目標と意味を見失うこともあります。民生委員同士、関係者と共に、活動を振り返る機会があり、活動の意味を再確認できる場が大切です。  ⑤＜活動を支える体制の壁＞ 活動を支援する体制を確認しなければなりません。民生委員児童委員協議会において新任民生委員を支える体制、同協議会において民生委員、同協議会担当者、専門職がともに情報交換し支え合う体制を築くことが活動の前提です。  </vt:lpstr>
      <vt:lpstr>２．民生委員・児童委員の役割</vt:lpstr>
      <vt:lpstr>＜守り続けていくこと＞</vt:lpstr>
      <vt:lpstr>Ⅳ）コロナ禍における 単位民児協への期待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３．『民生委員制度創設100周年活動強化方策〜人々の笑顔、安全、安心のために〜』 ＜重点１＞地域のつながり、地域の力を高めるために ⑴自治会・町内会活動と民生委員・児童委員活動との連携強化 ⑵「一声運動」「挨拶運動」などを通じたつながりの強化 ⑶住民同士が支え合える仕組みづくりへの協力 ⑷子育てを応援する地域づくりの推進  ＜重点２＞さまざまな課題を抱えた人びとを支えるために ⑴積極的な訪問活動を通じた住民との関係づくりの推進 ⑵出張相談会等を通じて ⑶住民の代弁者としての意見具申、提言活動の強化 ⑷社会福祉協議会との一層の連携・協働 ⑸社会福祉法人・福祉施設との積極的連携 ⑹共同募金への協力と民児協活動での活用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＜会長・副会長に求められる視点＞   リーダーの能力（LEADER）とは？</vt:lpstr>
      <vt:lpstr>Ⅴ）明日の地域社会を描く</vt:lpstr>
      <vt:lpstr>１．連帯</vt:lpstr>
      <vt:lpstr>２．活動の原点を学ぶ</vt:lpstr>
      <vt:lpstr>３．共に明日をめざして</vt:lpstr>
      <vt:lpstr>PowerPoint プレゼンテーション</vt:lpstr>
      <vt:lpstr>文：ひまわりをうえた八人の お母さんと葉方丹 絵：松成真理子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民生委員・児童委員活動をすすめるために 都道府県・指定都市民児協の リーダーに求められる役割</dc:title>
  <dc:creator>今井 祐美</dc:creator>
  <cp:lastModifiedBy>市川 一宏</cp:lastModifiedBy>
  <cp:revision>99</cp:revision>
  <cp:lastPrinted>2022-02-09T03:08:15Z</cp:lastPrinted>
  <dcterms:created xsi:type="dcterms:W3CDTF">2020-12-24T08:24:16Z</dcterms:created>
  <dcterms:modified xsi:type="dcterms:W3CDTF">2023-02-23T12:56:26Z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2020-12-24T00:00:00Z</vt:filetime>
  </property>
  <property fmtid="{D5CDD505-2E9C-101B-9397-08002B2CF9AE}" pid="3" name="LastSaved">
    <vt:filetime>2020-12-24T00:00:00Z</vt:filetime>
  </property>
</Properties>
</file>