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400" r:id="rId2"/>
    <p:sldId id="438" r:id="rId3"/>
    <p:sldId id="430" r:id="rId4"/>
    <p:sldId id="431" r:id="rId5"/>
    <p:sldId id="402" r:id="rId6"/>
    <p:sldId id="440" r:id="rId7"/>
    <p:sldId id="437" r:id="rId8"/>
    <p:sldId id="442" r:id="rId9"/>
    <p:sldId id="441" r:id="rId10"/>
    <p:sldId id="436" r:id="rId11"/>
    <p:sldId id="443" r:id="rId12"/>
    <p:sldId id="444" r:id="rId13"/>
    <p:sldId id="445" r:id="rId14"/>
    <p:sldId id="446" r:id="rId15"/>
    <p:sldId id="447" r:id="rId16"/>
    <p:sldId id="448" r:id="rId17"/>
    <p:sldId id="449" r:id="rId18"/>
    <p:sldId id="450" r:id="rId19"/>
    <p:sldId id="451" r:id="rId20"/>
    <p:sldId id="452" r:id="rId21"/>
    <p:sldId id="453" r:id="rId22"/>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162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856"/>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448A7B-D98D-D74C-A3B5-5F985343F12B}" type="datetimeFigureOut">
              <a:rPr kumimoji="1" lang="ja-JP" altLang="en-US" smtClean="0"/>
              <a:pPr/>
              <a:t>14/11/28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09423A-1168-C344-B1ED-2015A90EFD90}" type="slidenum">
              <a:rPr kumimoji="1" lang="ja-JP" altLang="en-US" smtClean="0"/>
              <a:pPr/>
              <a:t>‹#›</a:t>
            </a:fld>
            <a:endParaRPr kumimoji="1" lang="ja-JP" altLang="en-US"/>
          </a:p>
        </p:txBody>
      </p:sp>
    </p:spTree>
    <p:extLst>
      <p:ext uri="{BB962C8B-B14F-4D97-AF65-F5344CB8AC3E}">
        <p14:creationId xmlns:p14="http://schemas.microsoft.com/office/powerpoint/2010/main" val="2454350107"/>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スライド イメージ プレースホルダ 1"/>
          <p:cNvSpPr>
            <a:spLocks noGrp="1" noRot="1" noChangeAspect="1" noTextEdit="1"/>
          </p:cNvSpPr>
          <p:nvPr>
            <p:ph type="sldImg"/>
          </p:nvPr>
        </p:nvSpPr>
        <p:spPr>
          <a:ln/>
        </p:spPr>
      </p:sp>
      <p:sp>
        <p:nvSpPr>
          <p:cNvPr id="19458"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latin typeface="Arial" charset="0"/>
              <a:ea typeface="ＭＳ Ｐゴシック" charset="0"/>
              <a:cs typeface="ＭＳ Ｐゴシック" charset="0"/>
            </a:endParaRPr>
          </a:p>
        </p:txBody>
      </p:sp>
      <p:sp>
        <p:nvSpPr>
          <p:cNvPr id="19459"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fld id="{B6A60BF4-7873-1346-83C4-36150ACEAC61}" type="slidenum">
              <a:rPr lang="en-US" altLang="ja-JP" sz="1200"/>
              <a:pPr/>
              <a:t>15</a:t>
            </a:fld>
            <a:endParaRPr lang="en-US" altLang="ja-JP" sz="1200"/>
          </a:p>
        </p:txBody>
      </p:sp>
    </p:spTree>
    <p:extLst>
      <p:ext uri="{BB962C8B-B14F-4D97-AF65-F5344CB8AC3E}">
        <p14:creationId xmlns:p14="http://schemas.microsoft.com/office/powerpoint/2010/main" val="2205746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06F19B9-CF3E-314B-A229-96EAF4F75AD6}" type="datetimeFigureOut">
              <a:rPr kumimoji="1" lang="ja-JP" altLang="en-US" smtClean="0"/>
              <a:pPr/>
              <a:t>14/11/28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3CD4C69-C32A-EE45-AA9C-C0415D40A0F2}" type="slidenum">
              <a:rPr kumimoji="1" lang="ja-JP" altLang="en-US" smtClean="0"/>
              <a:pPr/>
              <a:t>‹#›</a:t>
            </a:fld>
            <a:endParaRPr kumimoji="1" lang="ja-JP" altLang="en-US"/>
          </a:p>
        </p:txBody>
      </p:sp>
    </p:spTree>
    <p:extLst>
      <p:ext uri="{BB962C8B-B14F-4D97-AF65-F5344CB8AC3E}">
        <p14:creationId xmlns:p14="http://schemas.microsoft.com/office/powerpoint/2010/main" val="2655444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06F19B9-CF3E-314B-A229-96EAF4F75AD6}" type="datetimeFigureOut">
              <a:rPr kumimoji="1" lang="ja-JP" altLang="en-US" smtClean="0"/>
              <a:pPr/>
              <a:t>14/11/28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3CD4C69-C32A-EE45-AA9C-C0415D40A0F2}" type="slidenum">
              <a:rPr kumimoji="1" lang="ja-JP" altLang="en-US" smtClean="0"/>
              <a:pPr/>
              <a:t>‹#›</a:t>
            </a:fld>
            <a:endParaRPr kumimoji="1" lang="ja-JP" altLang="en-US"/>
          </a:p>
        </p:txBody>
      </p:sp>
    </p:spTree>
    <p:extLst>
      <p:ext uri="{BB962C8B-B14F-4D97-AF65-F5344CB8AC3E}">
        <p14:creationId xmlns:p14="http://schemas.microsoft.com/office/powerpoint/2010/main" val="1737537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06F19B9-CF3E-314B-A229-96EAF4F75AD6}" type="datetimeFigureOut">
              <a:rPr kumimoji="1" lang="ja-JP" altLang="en-US" smtClean="0"/>
              <a:pPr/>
              <a:t>14/11/28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3CD4C69-C32A-EE45-AA9C-C0415D40A0F2}" type="slidenum">
              <a:rPr kumimoji="1" lang="ja-JP" altLang="en-US" smtClean="0"/>
              <a:pPr/>
              <a:t>‹#›</a:t>
            </a:fld>
            <a:endParaRPr kumimoji="1" lang="ja-JP" altLang="en-US"/>
          </a:p>
        </p:txBody>
      </p:sp>
    </p:spTree>
    <p:extLst>
      <p:ext uri="{BB962C8B-B14F-4D97-AF65-F5344CB8AC3E}">
        <p14:creationId xmlns:p14="http://schemas.microsoft.com/office/powerpoint/2010/main" val="4195157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06F19B9-CF3E-314B-A229-96EAF4F75AD6}" type="datetimeFigureOut">
              <a:rPr kumimoji="1" lang="ja-JP" altLang="en-US" smtClean="0"/>
              <a:pPr/>
              <a:t>14/11/28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3CD4C69-C32A-EE45-AA9C-C0415D40A0F2}" type="slidenum">
              <a:rPr kumimoji="1" lang="ja-JP" altLang="en-US" smtClean="0"/>
              <a:pPr/>
              <a:t>‹#›</a:t>
            </a:fld>
            <a:endParaRPr kumimoji="1" lang="ja-JP" altLang="en-US"/>
          </a:p>
        </p:txBody>
      </p:sp>
    </p:spTree>
    <p:extLst>
      <p:ext uri="{BB962C8B-B14F-4D97-AF65-F5344CB8AC3E}">
        <p14:creationId xmlns:p14="http://schemas.microsoft.com/office/powerpoint/2010/main" val="1174868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06F19B9-CF3E-314B-A229-96EAF4F75AD6}" type="datetimeFigureOut">
              <a:rPr kumimoji="1" lang="ja-JP" altLang="en-US" smtClean="0"/>
              <a:pPr/>
              <a:t>14/11/28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3CD4C69-C32A-EE45-AA9C-C0415D40A0F2}" type="slidenum">
              <a:rPr kumimoji="1" lang="ja-JP" altLang="en-US" smtClean="0"/>
              <a:pPr/>
              <a:t>‹#›</a:t>
            </a:fld>
            <a:endParaRPr kumimoji="1" lang="ja-JP" altLang="en-US"/>
          </a:p>
        </p:txBody>
      </p:sp>
    </p:spTree>
    <p:extLst>
      <p:ext uri="{BB962C8B-B14F-4D97-AF65-F5344CB8AC3E}">
        <p14:creationId xmlns:p14="http://schemas.microsoft.com/office/powerpoint/2010/main" val="3307335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06F19B9-CF3E-314B-A229-96EAF4F75AD6}" type="datetimeFigureOut">
              <a:rPr kumimoji="1" lang="ja-JP" altLang="en-US" smtClean="0"/>
              <a:pPr/>
              <a:t>14/11/28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3CD4C69-C32A-EE45-AA9C-C0415D40A0F2}" type="slidenum">
              <a:rPr kumimoji="1" lang="ja-JP" altLang="en-US" smtClean="0"/>
              <a:pPr/>
              <a:t>‹#›</a:t>
            </a:fld>
            <a:endParaRPr kumimoji="1" lang="ja-JP" altLang="en-US"/>
          </a:p>
        </p:txBody>
      </p:sp>
    </p:spTree>
    <p:extLst>
      <p:ext uri="{BB962C8B-B14F-4D97-AF65-F5344CB8AC3E}">
        <p14:creationId xmlns:p14="http://schemas.microsoft.com/office/powerpoint/2010/main" val="92995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06F19B9-CF3E-314B-A229-96EAF4F75AD6}" type="datetimeFigureOut">
              <a:rPr kumimoji="1" lang="ja-JP" altLang="en-US" smtClean="0"/>
              <a:pPr/>
              <a:t>14/11/28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3CD4C69-C32A-EE45-AA9C-C0415D40A0F2}" type="slidenum">
              <a:rPr kumimoji="1" lang="ja-JP" altLang="en-US" smtClean="0"/>
              <a:pPr/>
              <a:t>‹#›</a:t>
            </a:fld>
            <a:endParaRPr kumimoji="1" lang="ja-JP" altLang="en-US"/>
          </a:p>
        </p:txBody>
      </p:sp>
    </p:spTree>
    <p:extLst>
      <p:ext uri="{BB962C8B-B14F-4D97-AF65-F5344CB8AC3E}">
        <p14:creationId xmlns:p14="http://schemas.microsoft.com/office/powerpoint/2010/main" val="1464012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06F19B9-CF3E-314B-A229-96EAF4F75AD6}" type="datetimeFigureOut">
              <a:rPr kumimoji="1" lang="ja-JP" altLang="en-US" smtClean="0"/>
              <a:pPr/>
              <a:t>14/11/28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3CD4C69-C32A-EE45-AA9C-C0415D40A0F2}" type="slidenum">
              <a:rPr kumimoji="1" lang="ja-JP" altLang="en-US" smtClean="0"/>
              <a:pPr/>
              <a:t>‹#›</a:t>
            </a:fld>
            <a:endParaRPr kumimoji="1" lang="ja-JP" altLang="en-US"/>
          </a:p>
        </p:txBody>
      </p:sp>
    </p:spTree>
    <p:extLst>
      <p:ext uri="{BB962C8B-B14F-4D97-AF65-F5344CB8AC3E}">
        <p14:creationId xmlns:p14="http://schemas.microsoft.com/office/powerpoint/2010/main" val="2894765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06F19B9-CF3E-314B-A229-96EAF4F75AD6}" type="datetimeFigureOut">
              <a:rPr kumimoji="1" lang="ja-JP" altLang="en-US" smtClean="0"/>
              <a:pPr/>
              <a:t>14/11/28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3CD4C69-C32A-EE45-AA9C-C0415D40A0F2}" type="slidenum">
              <a:rPr kumimoji="1" lang="ja-JP" altLang="en-US" smtClean="0"/>
              <a:pPr/>
              <a:t>‹#›</a:t>
            </a:fld>
            <a:endParaRPr kumimoji="1" lang="ja-JP" altLang="en-US"/>
          </a:p>
        </p:txBody>
      </p:sp>
    </p:spTree>
    <p:extLst>
      <p:ext uri="{BB962C8B-B14F-4D97-AF65-F5344CB8AC3E}">
        <p14:creationId xmlns:p14="http://schemas.microsoft.com/office/powerpoint/2010/main" val="3282761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06F19B9-CF3E-314B-A229-96EAF4F75AD6}" type="datetimeFigureOut">
              <a:rPr kumimoji="1" lang="ja-JP" altLang="en-US" smtClean="0"/>
              <a:pPr/>
              <a:t>14/11/28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3CD4C69-C32A-EE45-AA9C-C0415D40A0F2}" type="slidenum">
              <a:rPr kumimoji="1" lang="ja-JP" altLang="en-US" smtClean="0"/>
              <a:pPr/>
              <a:t>‹#›</a:t>
            </a:fld>
            <a:endParaRPr kumimoji="1" lang="ja-JP" altLang="en-US"/>
          </a:p>
        </p:txBody>
      </p:sp>
    </p:spTree>
    <p:extLst>
      <p:ext uri="{BB962C8B-B14F-4D97-AF65-F5344CB8AC3E}">
        <p14:creationId xmlns:p14="http://schemas.microsoft.com/office/powerpoint/2010/main" val="2229025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06F19B9-CF3E-314B-A229-96EAF4F75AD6}" type="datetimeFigureOut">
              <a:rPr kumimoji="1" lang="ja-JP" altLang="en-US" smtClean="0"/>
              <a:pPr/>
              <a:t>14/11/28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3CD4C69-C32A-EE45-AA9C-C0415D40A0F2}" type="slidenum">
              <a:rPr kumimoji="1" lang="ja-JP" altLang="en-US" smtClean="0"/>
              <a:pPr/>
              <a:t>‹#›</a:t>
            </a:fld>
            <a:endParaRPr kumimoji="1" lang="ja-JP" altLang="en-US"/>
          </a:p>
        </p:txBody>
      </p:sp>
    </p:spTree>
    <p:extLst>
      <p:ext uri="{BB962C8B-B14F-4D97-AF65-F5344CB8AC3E}">
        <p14:creationId xmlns:p14="http://schemas.microsoft.com/office/powerpoint/2010/main" val="24291367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6F19B9-CF3E-314B-A229-96EAF4F75AD6}" type="datetimeFigureOut">
              <a:rPr kumimoji="1" lang="ja-JP" altLang="en-US" smtClean="0"/>
              <a:pPr/>
              <a:t>14/11/28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CD4C69-C32A-EE45-AA9C-C0415D40A0F2}" type="slidenum">
              <a:rPr kumimoji="1" lang="ja-JP" altLang="en-US" smtClean="0"/>
              <a:pPr/>
              <a:t>‹#›</a:t>
            </a:fld>
            <a:endParaRPr kumimoji="1" lang="ja-JP" altLang="en-US"/>
          </a:p>
        </p:txBody>
      </p:sp>
    </p:spTree>
    <p:extLst>
      <p:ext uri="{BB962C8B-B14F-4D97-AF65-F5344CB8AC3E}">
        <p14:creationId xmlns:p14="http://schemas.microsoft.com/office/powerpoint/2010/main" val="4145220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fld id="{B1F270A7-5243-D144-BB25-1705B055EAC4}" type="slidenum">
              <a:rPr lang="en-US" altLang="ja-JP" sz="1400"/>
              <a:pPr/>
              <a:t>1</a:t>
            </a:fld>
            <a:endParaRPr lang="en-US" altLang="ja-JP" sz="1400"/>
          </a:p>
        </p:txBody>
      </p:sp>
      <p:sp>
        <p:nvSpPr>
          <p:cNvPr id="16387" name="スライド番号プレースホルダ 5"/>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pPr algn="r" eaLnBrk="1" hangingPunct="1"/>
            <a:fld id="{E8B9A1AF-7FAF-7E4B-A291-8DC9B4833FC0}" type="slidenum">
              <a:rPr lang="en-US" altLang="ja-JP" sz="1400"/>
              <a:pPr algn="r" eaLnBrk="1" hangingPunct="1"/>
              <a:t>1</a:t>
            </a:fld>
            <a:endParaRPr lang="en-US" altLang="ja-JP" sz="1400"/>
          </a:p>
        </p:txBody>
      </p:sp>
      <p:sp>
        <p:nvSpPr>
          <p:cNvPr id="16388" name="Rectangle 2"/>
          <p:cNvSpPr>
            <a:spLocks noGrp="1" noChangeArrowheads="1"/>
          </p:cNvSpPr>
          <p:nvPr>
            <p:ph type="ctrTitle" idx="4294967295"/>
          </p:nvPr>
        </p:nvSpPr>
        <p:spPr>
          <a:xfrm>
            <a:off x="304800" y="574037"/>
            <a:ext cx="8686800" cy="2931163"/>
          </a:xfrm>
        </p:spPr>
        <p:txBody>
          <a:bodyPr>
            <a:normAutofit/>
          </a:bodyPr>
          <a:lstStyle/>
          <a:p>
            <a:r>
              <a:rPr lang="ja-JP" altLang="ja-JP" sz="4800" dirty="0"/>
              <a:t>「おめでとう」で</a:t>
            </a:r>
            <a:r>
              <a:rPr lang="ja-JP" altLang="ja-JP" sz="4800" dirty="0" smtClean="0"/>
              <a:t>始まり</a:t>
            </a:r>
            <a:r>
              <a:rPr lang="en-US" altLang="ja-JP" sz="4800" dirty="0" smtClean="0"/>
              <a:t/>
            </a:r>
            <a:br>
              <a:rPr lang="en-US" altLang="ja-JP" sz="4800" dirty="0" smtClean="0"/>
            </a:br>
            <a:r>
              <a:rPr lang="ja-JP" altLang="ja-JP" sz="4800" dirty="0" smtClean="0"/>
              <a:t>「</a:t>
            </a:r>
            <a:r>
              <a:rPr lang="ja-JP" altLang="ja-JP" sz="4800" dirty="0"/>
              <a:t>ありがとう」で終わる人生</a:t>
            </a:r>
            <a:r>
              <a:rPr lang="en-US" altLang="ja-JP" sz="4800" dirty="0"/>
              <a:t/>
            </a:r>
            <a:br>
              <a:rPr lang="en-US" altLang="ja-JP" sz="4800" dirty="0"/>
            </a:br>
            <a:r>
              <a:rPr lang="en-US" altLang="ja-JP" sz="4000" dirty="0" smtClean="0"/>
              <a:t>―</a:t>
            </a:r>
            <a:r>
              <a:rPr lang="ja-JP" altLang="ja-JP" sz="4000" dirty="0"/>
              <a:t>キリスト教社会福祉</a:t>
            </a:r>
            <a:r>
              <a:rPr lang="ja-JP" altLang="ja-JP" sz="4000" dirty="0" smtClean="0"/>
              <a:t>施設</a:t>
            </a:r>
            <a:r>
              <a:rPr lang="ja-JP" altLang="en-US" sz="4000" dirty="0" smtClean="0"/>
              <a:t>の</a:t>
            </a:r>
            <a:r>
              <a:rPr lang="ja-JP" altLang="ja-JP" sz="4000" dirty="0" smtClean="0"/>
              <a:t>使命</a:t>
            </a:r>
            <a:r>
              <a:rPr lang="en-US" altLang="ja-JP" sz="4000" dirty="0" smtClean="0"/>
              <a:t>―</a:t>
            </a:r>
            <a:endParaRPr lang="en-US" altLang="ja-JP" sz="4000" dirty="0">
              <a:solidFill>
                <a:schemeClr val="tx1"/>
              </a:solidFill>
              <a:latin typeface="ＭＳ Ｐゴシック" charset="0"/>
              <a:ea typeface="ＭＳ Ｐゴシック" charset="0"/>
              <a:cs typeface="ＭＳ Ｐゴシック" charset="0"/>
            </a:endParaRPr>
          </a:p>
        </p:txBody>
      </p:sp>
      <p:sp>
        <p:nvSpPr>
          <p:cNvPr id="16389" name="Rectangle 3"/>
          <p:cNvSpPr>
            <a:spLocks noGrp="1" noChangeArrowheads="1"/>
          </p:cNvSpPr>
          <p:nvPr>
            <p:ph type="subTitle" idx="4294967295"/>
          </p:nvPr>
        </p:nvSpPr>
        <p:spPr>
          <a:xfrm>
            <a:off x="1295400" y="4114800"/>
            <a:ext cx="6400800" cy="1143000"/>
          </a:xfrm>
        </p:spPr>
        <p:txBody>
          <a:bodyPr/>
          <a:lstStyle/>
          <a:p>
            <a:pPr marL="0" indent="0" algn="ctr" eaLnBrk="1" hangingPunct="1">
              <a:buFontTx/>
              <a:buNone/>
            </a:pPr>
            <a:r>
              <a:rPr lang="ja-JP" altLang="en-US" sz="2800" dirty="0">
                <a:latin typeface="Arial" charset="0"/>
                <a:ea typeface="ＭＳ Ｐゴシック" charset="0"/>
                <a:cs typeface="ＭＳ Ｐゴシック" charset="0"/>
              </a:rPr>
              <a:t>ルーテル学院大学</a:t>
            </a:r>
            <a:endParaRPr lang="en-US" altLang="ja-JP" sz="2800" dirty="0">
              <a:latin typeface="Arial" charset="0"/>
              <a:ea typeface="ＭＳ Ｐゴシック" charset="0"/>
              <a:cs typeface="ＭＳ Ｐゴシック" charset="0"/>
            </a:endParaRPr>
          </a:p>
          <a:p>
            <a:pPr marL="0" indent="0" algn="ctr" eaLnBrk="1" hangingPunct="1">
              <a:buFontTx/>
              <a:buNone/>
            </a:pPr>
            <a:r>
              <a:rPr lang="ja-JP" altLang="en-US" sz="2800" dirty="0">
                <a:latin typeface="Arial" charset="0"/>
                <a:ea typeface="ＭＳ Ｐゴシック" charset="0"/>
                <a:cs typeface="ＭＳ Ｐゴシック" charset="0"/>
              </a:rPr>
              <a:t>学事顧問・教授　市川一宏</a:t>
            </a:r>
            <a:endParaRPr lang="ja-JP" altLang="en-US" dirty="0">
              <a:latin typeface="Arial" charset="0"/>
              <a:ea typeface="ＭＳ Ｐゴシック" charset="0"/>
              <a:cs typeface="ＭＳ Ｐゴシック" charset="0"/>
            </a:endParaRPr>
          </a:p>
        </p:txBody>
      </p:sp>
      <p:sp>
        <p:nvSpPr>
          <p:cNvPr id="16390" name="Rectangle 5"/>
          <p:cNvSpPr>
            <a:spLocks noChangeArrowheads="1"/>
          </p:cNvSpPr>
          <p:nvPr/>
        </p:nvSpPr>
        <p:spPr bwMode="auto">
          <a:xfrm>
            <a:off x="107950" y="5410200"/>
            <a:ext cx="8856663"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ja-JP" altLang="en-US" dirty="0">
                <a:latin typeface="Century" charset="0"/>
                <a:ea typeface="ＭＳ 明朝" charset="0"/>
                <a:cs typeface="ＭＳ 明朝" charset="0"/>
              </a:rPr>
              <a:t>　　　　</a:t>
            </a:r>
            <a:r>
              <a:rPr lang="ja-JP" altLang="en-US" sz="1800" b="1" dirty="0">
                <a:latin typeface="Century" charset="0"/>
                <a:ea typeface="ＭＳ 明朝" charset="0"/>
                <a:cs typeface="ＭＳ 明朝" charset="0"/>
              </a:rPr>
              <a:t>ルーテル学院大学　総合人間学部人間福祉心理学科</a:t>
            </a:r>
            <a:endParaRPr lang="en-US" altLang="ja-JP" sz="1800" b="1" dirty="0">
              <a:latin typeface="Century" charset="0"/>
              <a:ea typeface="ＭＳ 明朝" charset="0"/>
              <a:cs typeface="ＭＳ 明朝" charset="0"/>
            </a:endParaRPr>
          </a:p>
          <a:p>
            <a:pPr algn="just"/>
            <a:r>
              <a:rPr lang="ja-JP" altLang="en-US" sz="1400" b="1" dirty="0">
                <a:latin typeface="Century" charset="0"/>
                <a:ea typeface="ＭＳ 明朝" charset="0"/>
                <a:cs typeface="ＭＳ 明朝" charset="0"/>
              </a:rPr>
              <a:t>福祉相談援助コース・地域福祉開発コース・子ども支援コース・臨床心理コース・キリスト教人間学コース　　　　　　　</a:t>
            </a:r>
            <a:endParaRPr lang="en-US" altLang="ja-JP" sz="1400" b="1" dirty="0">
              <a:latin typeface="Century" charset="0"/>
              <a:ea typeface="ＭＳ 明朝" charset="0"/>
              <a:cs typeface="ＭＳ 明朝" charset="0"/>
            </a:endParaRPr>
          </a:p>
          <a:p>
            <a:pPr algn="just"/>
            <a:r>
              <a:rPr lang="ja-JP" altLang="en-US" sz="1400" b="1" dirty="0">
                <a:latin typeface="Century" charset="0"/>
                <a:ea typeface="ＭＳ 明朝" charset="0"/>
                <a:cs typeface="ＭＳ 明朝" charset="0"/>
              </a:rPr>
              <a:t>　　　　</a:t>
            </a:r>
            <a:r>
              <a:rPr lang="ja-JP" altLang="en-US" b="1" dirty="0" smtClean="0">
                <a:latin typeface="Century" charset="0"/>
                <a:ea typeface="ＭＳ 明朝" charset="0"/>
                <a:cs typeface="ＭＳ 明朝" charset="0"/>
              </a:rPr>
              <a:t>大学院</a:t>
            </a:r>
            <a:r>
              <a:rPr lang="ja-JP" altLang="en-US" b="1" dirty="0">
                <a:latin typeface="Century" charset="0"/>
                <a:ea typeface="ＭＳ 明朝" charset="0"/>
                <a:cs typeface="ＭＳ 明朝" charset="0"/>
              </a:rPr>
              <a:t>総合人間学研究科</a:t>
            </a:r>
            <a:r>
              <a:rPr lang="ja-JP" altLang="en-US" sz="1400" b="1" dirty="0">
                <a:latin typeface="Century" charset="0"/>
                <a:ea typeface="ＭＳ 明朝" charset="0"/>
                <a:cs typeface="ＭＳ 明朝" charset="0"/>
              </a:rPr>
              <a:t>社会福祉学専攻（博士前期・後期）・臨床心理学専攻（修士課程）</a:t>
            </a:r>
            <a:endParaRPr lang="en-US" altLang="ja-JP" sz="1400" b="1" dirty="0">
              <a:latin typeface="Times New Roman" charset="0"/>
              <a:ea typeface="ＭＳ 明朝" charset="0"/>
              <a:cs typeface="ＭＳ 明朝" charset="0"/>
            </a:endParaRPr>
          </a:p>
        </p:txBody>
      </p:sp>
    </p:spTree>
    <p:extLst>
      <p:ext uri="{BB962C8B-B14F-4D97-AF65-F5344CB8AC3E}">
        <p14:creationId xmlns:p14="http://schemas.microsoft.com/office/powerpoint/2010/main" val="250034243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6784" y="0"/>
            <a:ext cx="8603215" cy="6709529"/>
          </a:xfrm>
          <a:prstGeom prst="rect">
            <a:avLst/>
          </a:prstGeom>
          <a:noFill/>
        </p:spPr>
        <p:txBody>
          <a:bodyPr wrap="square" rtlCol="0">
            <a:spAutoFit/>
          </a:bodyPr>
          <a:lstStyle/>
          <a:p>
            <a:pPr defTabSz="914400" eaLnBrk="0" fontAlgn="base" hangingPunct="0">
              <a:spcBef>
                <a:spcPct val="0"/>
              </a:spcBef>
              <a:spcAft>
                <a:spcPct val="0"/>
              </a:spcAft>
            </a:pPr>
            <a:r>
              <a:rPr lang="ja-JP" altLang="en-US" sz="3200" dirty="0"/>
              <a:t>２．潮谷総一郎氏・杉村春三氏　</a:t>
            </a:r>
            <a:endParaRPr lang="en-US" altLang="ja-JP" sz="3200" dirty="0"/>
          </a:p>
          <a:p>
            <a:pPr lvl="0" defTabSz="914400" eaLnBrk="0" fontAlgn="base" hangingPunct="0">
              <a:spcBef>
                <a:spcPct val="0"/>
              </a:spcBef>
              <a:spcAft>
                <a:spcPct val="0"/>
              </a:spcAft>
            </a:pPr>
            <a:endParaRPr lang="en-US" altLang="ja-JP" sz="2000" dirty="0" smtClean="0">
              <a:solidFill>
                <a:srgbClr val="000000"/>
              </a:solidFill>
              <a:latin typeface="Arial" charset="0"/>
              <a:ea typeface="ＭＳ Ｐゴシック" charset="0"/>
              <a:cs typeface="ＭＳ Ｐゴシック" charset="0"/>
            </a:endParaRPr>
          </a:p>
          <a:p>
            <a:pPr lvl="0" defTabSz="914400" eaLnBrk="0" fontAlgn="base" hangingPunct="0">
              <a:spcBef>
                <a:spcPct val="0"/>
              </a:spcBef>
              <a:spcAft>
                <a:spcPct val="0"/>
              </a:spcAft>
            </a:pPr>
            <a:r>
              <a:rPr lang="ja-JP" altLang="en-US" sz="2000" dirty="0" smtClean="0">
                <a:solidFill>
                  <a:srgbClr val="000000"/>
                </a:solidFill>
                <a:latin typeface="Arial" charset="0"/>
                <a:ea typeface="ＭＳ Ｐゴシック" charset="0"/>
                <a:cs typeface="ＭＳ Ｐゴシック" charset="0"/>
              </a:rPr>
              <a:t>　高齢</a:t>
            </a:r>
            <a:r>
              <a:rPr lang="ja-JP" altLang="en-US" sz="2000" dirty="0">
                <a:solidFill>
                  <a:srgbClr val="000000"/>
                </a:solidFill>
                <a:latin typeface="Arial" charset="0"/>
                <a:ea typeface="ＭＳ Ｐゴシック" charset="0"/>
                <a:cs typeface="ＭＳ Ｐゴシック" charset="0"/>
              </a:rPr>
              <a:t>の貧困者を対象とする施設収容を内容とした老人福祉法成立以前の事業。当初は混合収容の形態ではじめられたが、聖ヒルダ養老院（明治２８年）、神戸養老院（明治３２年）等が設立されて以降は、中心は老人の個別収容形態へと移行した。なお、養老院は、昭和４年公布の救護法によって、救護施設である養老院として、また第２次世界大戦後は養老施設として生活保護法第３９条に規定</a:t>
            </a:r>
            <a:r>
              <a:rPr lang="ja-JP" altLang="en-US" sz="2000" dirty="0" smtClean="0">
                <a:solidFill>
                  <a:srgbClr val="000000"/>
                </a:solidFill>
                <a:latin typeface="Arial" charset="0"/>
                <a:ea typeface="ＭＳ Ｐゴシック" charset="0"/>
                <a:cs typeface="ＭＳ Ｐゴシック" charset="0"/>
              </a:rPr>
              <a:t>され昭和</a:t>
            </a:r>
            <a:r>
              <a:rPr lang="en-US" altLang="ja-JP" sz="2000" dirty="0">
                <a:solidFill>
                  <a:srgbClr val="000000"/>
                </a:solidFill>
                <a:latin typeface="Arial" charset="0"/>
                <a:ea typeface="ＭＳ Ｐゴシック" charset="0"/>
                <a:cs typeface="ＭＳ Ｐゴシック" charset="0"/>
              </a:rPr>
              <a:t>38</a:t>
            </a:r>
            <a:r>
              <a:rPr lang="ja-JP" altLang="en-US" sz="2000" dirty="0">
                <a:solidFill>
                  <a:srgbClr val="000000"/>
                </a:solidFill>
                <a:latin typeface="Arial" charset="0"/>
                <a:ea typeface="ＭＳ Ｐゴシック" charset="0"/>
                <a:cs typeface="ＭＳ Ｐゴシック" charset="0"/>
              </a:rPr>
              <a:t>（</a:t>
            </a:r>
            <a:r>
              <a:rPr lang="en-US" altLang="ja-JP" sz="2000" dirty="0">
                <a:solidFill>
                  <a:srgbClr val="000000"/>
                </a:solidFill>
                <a:latin typeface="Arial" charset="0"/>
                <a:ea typeface="ＭＳ Ｐゴシック" charset="0"/>
                <a:cs typeface="ＭＳ Ｐゴシック" charset="0"/>
              </a:rPr>
              <a:t>1963</a:t>
            </a:r>
            <a:r>
              <a:rPr lang="ja-JP" altLang="en-US" sz="2000" dirty="0">
                <a:solidFill>
                  <a:srgbClr val="000000"/>
                </a:solidFill>
                <a:latin typeface="Arial" charset="0"/>
                <a:ea typeface="ＭＳ Ｐゴシック" charset="0"/>
                <a:cs typeface="ＭＳ Ｐゴシック" charset="0"/>
              </a:rPr>
              <a:t>）年老人</a:t>
            </a:r>
            <a:r>
              <a:rPr lang="ja-JP" altLang="en-US" sz="2000" dirty="0" smtClean="0">
                <a:solidFill>
                  <a:srgbClr val="000000"/>
                </a:solidFill>
                <a:latin typeface="Arial" charset="0"/>
                <a:ea typeface="ＭＳ Ｐゴシック" charset="0"/>
                <a:cs typeface="ＭＳ Ｐゴシック" charset="0"/>
              </a:rPr>
              <a:t>福祉法制定</a:t>
            </a:r>
            <a:r>
              <a:rPr lang="ja-JP" altLang="en-US" sz="2000" dirty="0">
                <a:solidFill>
                  <a:srgbClr val="000000"/>
                </a:solidFill>
                <a:latin typeface="Arial" charset="0"/>
                <a:ea typeface="ＭＳ Ｐゴシック" charset="0"/>
                <a:cs typeface="ＭＳ Ｐゴシック" charset="0"/>
              </a:rPr>
              <a:t>まで続いた</a:t>
            </a:r>
            <a:r>
              <a:rPr lang="ja-JP" altLang="en-US" sz="2000" dirty="0" smtClean="0">
                <a:solidFill>
                  <a:srgbClr val="000000"/>
                </a:solidFill>
                <a:latin typeface="Arial" charset="0"/>
                <a:ea typeface="ＭＳ Ｐゴシック" charset="0"/>
                <a:cs typeface="ＭＳ Ｐゴシック" charset="0"/>
              </a:rPr>
              <a:t>。</a:t>
            </a:r>
            <a:endParaRPr lang="en-US" altLang="ja-JP" sz="2000" dirty="0" smtClean="0">
              <a:solidFill>
                <a:srgbClr val="000000"/>
              </a:solidFill>
              <a:latin typeface="Arial" charset="0"/>
              <a:ea typeface="ＭＳ Ｐゴシック" charset="0"/>
              <a:cs typeface="ＭＳ Ｐゴシック" charset="0"/>
            </a:endParaRPr>
          </a:p>
          <a:p>
            <a:r>
              <a:rPr lang="ja-JP" altLang="en-US" sz="2000" dirty="0" smtClean="0"/>
              <a:t>＊「</a:t>
            </a:r>
            <a:r>
              <a:rPr lang="ja-JP" altLang="ja-JP" sz="2000" dirty="0" smtClean="0"/>
              <a:t>昭和</a:t>
            </a:r>
            <a:r>
              <a:rPr lang="en-US" altLang="ja-JP" sz="2000" dirty="0"/>
              <a:t>28</a:t>
            </a:r>
            <a:r>
              <a:rPr lang="ja-JP" altLang="ja-JP" sz="2000" dirty="0"/>
              <a:t>年の 潮谷総一郎・杉村春三両氏による五十条からなる本格的な『老人福祉法試案』が世に出された。民間社会事業の先駆性・開拓性を証明する力作である</a:t>
            </a:r>
            <a:r>
              <a:rPr lang="en-US" altLang="ja-JP" sz="2000" dirty="0"/>
              <a:t>.</a:t>
            </a:r>
            <a:r>
              <a:rPr lang="ja-JP" altLang="ja-JP" sz="2000" dirty="0"/>
              <a:t>これ</a:t>
            </a:r>
            <a:r>
              <a:rPr lang="ja-JP" altLang="ja-JP" sz="2000" dirty="0" smtClean="0"/>
              <a:t>が昭和</a:t>
            </a:r>
            <a:r>
              <a:rPr lang="en-US" altLang="ja-JP" sz="2000" dirty="0"/>
              <a:t>36</a:t>
            </a:r>
            <a:r>
              <a:rPr lang="ja-JP" altLang="ja-JP" sz="2000" dirty="0"/>
              <a:t>年</a:t>
            </a:r>
            <a:r>
              <a:rPr lang="en-US" altLang="ja-JP" sz="2000" dirty="0"/>
              <a:t>9</a:t>
            </a:r>
            <a:r>
              <a:rPr lang="ja-JP" altLang="ja-JP" sz="2000" dirty="0" smtClean="0"/>
              <a:t>月</a:t>
            </a:r>
            <a:r>
              <a:rPr lang="ja-JP" altLang="en-US" sz="2000" dirty="0" smtClean="0"/>
              <a:t>の</a:t>
            </a:r>
            <a:r>
              <a:rPr lang="ja-JP" altLang="ja-JP" sz="2000" dirty="0" smtClean="0"/>
              <a:t>九州</a:t>
            </a:r>
            <a:r>
              <a:rPr lang="ja-JP" altLang="ja-JP" sz="2000" dirty="0"/>
              <a:t>社会福祉協議会連合会試案</a:t>
            </a:r>
            <a:r>
              <a:rPr lang="ja-JP" altLang="ja-JP" sz="2000" dirty="0" smtClean="0"/>
              <a:t>と結実</a:t>
            </a:r>
            <a:r>
              <a:rPr lang="ja-JP" altLang="ja-JP" sz="2000" dirty="0"/>
              <a:t>した。</a:t>
            </a:r>
          </a:p>
          <a:p>
            <a:pPr lvl="0"/>
            <a:r>
              <a:rPr lang="en-US" altLang="ja-JP" sz="2000" dirty="0" smtClean="0"/>
              <a:t>①</a:t>
            </a:r>
            <a:r>
              <a:rPr lang="ja-JP" altLang="ja-JP" sz="2000" dirty="0" smtClean="0"/>
              <a:t>現行</a:t>
            </a:r>
            <a:r>
              <a:rPr lang="ja-JP" altLang="ja-JP" sz="2000" dirty="0"/>
              <a:t>の老人福祉法と比較してもけっして遜色ない</a:t>
            </a:r>
            <a:r>
              <a:rPr lang="en-US" altLang="ja-JP" sz="2000" dirty="0"/>
              <a:t>.</a:t>
            </a:r>
            <a:r>
              <a:rPr lang="ja-JP" altLang="ja-JP" sz="2000" dirty="0"/>
              <a:t>そのうえ</a:t>
            </a:r>
            <a:r>
              <a:rPr lang="en-US" altLang="ja-JP" sz="2000" dirty="0"/>
              <a:t>,</a:t>
            </a:r>
            <a:r>
              <a:rPr lang="ja-JP" altLang="ja-JP" sz="2000" dirty="0"/>
              <a:t>一時</a:t>
            </a:r>
            <a:r>
              <a:rPr lang="ja-JP" altLang="ja-JP" sz="2000" dirty="0" smtClean="0"/>
              <a:t>保護や</a:t>
            </a:r>
            <a:r>
              <a:rPr lang="ja-JP" altLang="ja-JP" sz="2000" dirty="0"/>
              <a:t>職員の養成さらには授産など</a:t>
            </a:r>
            <a:r>
              <a:rPr lang="en-US" altLang="ja-JP" sz="2000" dirty="0"/>
              <a:t>,</a:t>
            </a:r>
            <a:r>
              <a:rPr lang="ja-JP" altLang="ja-JP" sz="2000" dirty="0"/>
              <a:t>今日の老人福祉の課題とされている事項についても規定している</a:t>
            </a:r>
            <a:r>
              <a:rPr lang="en-US" altLang="ja-JP" sz="2000" dirty="0"/>
              <a:t>.</a:t>
            </a:r>
            <a:endParaRPr lang="ja-JP" altLang="ja-JP" sz="2000" dirty="0"/>
          </a:p>
          <a:p>
            <a:pPr lvl="0"/>
            <a:r>
              <a:rPr lang="en-US" altLang="ja-JP" sz="2000" dirty="0" smtClean="0"/>
              <a:t>②</a:t>
            </a:r>
            <a:r>
              <a:rPr lang="ja-JP" altLang="ja-JP" sz="2000" dirty="0" smtClean="0"/>
              <a:t>老人</a:t>
            </a:r>
            <a:r>
              <a:rPr lang="ja-JP" altLang="ja-JP" sz="2000" dirty="0"/>
              <a:t>福祉の問題を住居と関連させてとらえ</a:t>
            </a:r>
            <a:r>
              <a:rPr lang="en-US" altLang="ja-JP" sz="2000" dirty="0"/>
              <a:t>,</a:t>
            </a:r>
            <a:r>
              <a:rPr lang="ja-JP" altLang="ja-JP" sz="2000" dirty="0"/>
              <a:t>老人住宅組合の組織化を規定する</a:t>
            </a:r>
            <a:r>
              <a:rPr lang="en-US" altLang="ja-JP" sz="2000" dirty="0"/>
              <a:t>.</a:t>
            </a:r>
            <a:r>
              <a:rPr lang="ja-JP" altLang="ja-JP" sz="2000" dirty="0"/>
              <a:t>新しい老人福祉像を考えるうえでも</a:t>
            </a:r>
            <a:r>
              <a:rPr lang="en-US" altLang="ja-JP" sz="2000" dirty="0"/>
              <a:t>,</a:t>
            </a:r>
            <a:r>
              <a:rPr lang="ja-JP" altLang="ja-JP" sz="2000" dirty="0"/>
              <a:t>多くの示唆を与えてくれるものである</a:t>
            </a:r>
            <a:r>
              <a:rPr lang="en-US" altLang="ja-JP" sz="2000" dirty="0"/>
              <a:t>.</a:t>
            </a:r>
            <a:endParaRPr lang="ja-JP" altLang="ja-JP" sz="2000" dirty="0"/>
          </a:p>
          <a:p>
            <a:r>
              <a:rPr lang="ja-JP" altLang="ja-JP" sz="2000" dirty="0"/>
              <a:t>　</a:t>
            </a:r>
            <a:r>
              <a:rPr lang="ja-JP" altLang="ja-JP" sz="2000" u="sng" dirty="0"/>
              <a:t>同法案</a:t>
            </a:r>
            <a:r>
              <a:rPr lang="ja-JP" altLang="ja-JP" sz="2000" u="sng" dirty="0" smtClean="0"/>
              <a:t>は</a:t>
            </a:r>
            <a:r>
              <a:rPr lang="ja-JP" altLang="en-US" sz="2000" u="sng" dirty="0" smtClean="0"/>
              <a:t>、今も</a:t>
            </a:r>
            <a:r>
              <a:rPr lang="ja-JP" altLang="ja-JP" sz="2000" u="sng" dirty="0" smtClean="0"/>
              <a:t>いささかもその</a:t>
            </a:r>
            <a:r>
              <a:rPr lang="ja-JP" altLang="ja-JP" sz="2000" u="sng" dirty="0"/>
              <a:t>輝きを失っていない</a:t>
            </a:r>
            <a:r>
              <a:rPr lang="en-US" altLang="ja-JP" sz="2000" u="sng" dirty="0"/>
              <a:t>.</a:t>
            </a:r>
            <a:r>
              <a:rPr lang="ja-JP" altLang="ja-JP" sz="2000" u="sng" dirty="0"/>
              <a:t>逆に</a:t>
            </a:r>
            <a:r>
              <a:rPr lang="en-US" altLang="ja-JP" sz="2000" u="sng" dirty="0"/>
              <a:t>,</a:t>
            </a:r>
            <a:r>
              <a:rPr lang="ja-JP" altLang="ja-JP" sz="2000" u="sng" dirty="0"/>
              <a:t>今日の老人福祉をめぐる議論をみるとき</a:t>
            </a:r>
            <a:r>
              <a:rPr lang="en-US" altLang="ja-JP" sz="2000" u="sng" dirty="0"/>
              <a:t>,</a:t>
            </a:r>
            <a:r>
              <a:rPr lang="ja-JP" altLang="ja-JP" sz="2000" u="sng" dirty="0"/>
              <a:t>はたして</a:t>
            </a:r>
            <a:r>
              <a:rPr lang="en-US" altLang="ja-JP" sz="2000" u="sng" dirty="0"/>
              <a:t>,</a:t>
            </a:r>
            <a:r>
              <a:rPr lang="ja-JP" altLang="ja-JP" sz="2000" u="sng" dirty="0"/>
              <a:t>潮谷・杉村両氏が指摘した課題に対して真剣に検討を積んできたのだろうかと</a:t>
            </a:r>
            <a:r>
              <a:rPr lang="ja-JP" altLang="ja-JP" sz="2000" u="sng" dirty="0" smtClean="0"/>
              <a:t>さ</a:t>
            </a:r>
            <a:r>
              <a:rPr lang="ja-JP" altLang="en-US" sz="2000" u="sng" dirty="0" smtClean="0"/>
              <a:t>え</a:t>
            </a:r>
            <a:r>
              <a:rPr lang="ja-JP" altLang="ja-JP" sz="2000" u="sng" dirty="0" smtClean="0"/>
              <a:t>思う</a:t>
            </a:r>
            <a:r>
              <a:rPr lang="en-US" altLang="ja-JP" sz="2000" u="sng" dirty="0"/>
              <a:t>.</a:t>
            </a:r>
            <a:r>
              <a:rPr lang="ja-JP" altLang="ja-JP" sz="2000" u="sng" dirty="0"/>
              <a:t>その斬新さ</a:t>
            </a:r>
            <a:r>
              <a:rPr lang="en-US" altLang="ja-JP" sz="2000" u="sng" dirty="0"/>
              <a:t>,</a:t>
            </a:r>
            <a:r>
              <a:rPr lang="ja-JP" altLang="ja-JP" sz="2000" u="sng" dirty="0"/>
              <a:t>理想の高さに対する評価は</a:t>
            </a:r>
            <a:r>
              <a:rPr lang="en-US" altLang="ja-JP" sz="2000" u="sng" dirty="0"/>
              <a:t>,</a:t>
            </a:r>
            <a:r>
              <a:rPr lang="ja-JP" altLang="ja-JP" sz="2000" u="sng" dirty="0"/>
              <a:t>むしろ</a:t>
            </a:r>
            <a:r>
              <a:rPr lang="en-US" altLang="ja-JP" sz="2000" u="sng" dirty="0"/>
              <a:t>,</a:t>
            </a:r>
            <a:r>
              <a:rPr lang="ja-JP" altLang="ja-JP" sz="2000" u="sng" dirty="0"/>
              <a:t>今日の老人福祉のあり方に対する批判として受けとめるべきであろう</a:t>
            </a:r>
            <a:r>
              <a:rPr lang="en-US" altLang="ja-JP" sz="2000" u="sng" dirty="0" smtClean="0"/>
              <a:t>.</a:t>
            </a:r>
            <a:r>
              <a:rPr lang="ja-JP" altLang="en-US" sz="2000" u="sng" dirty="0" smtClean="0"/>
              <a:t>」</a:t>
            </a:r>
            <a:endParaRPr lang="en-US" altLang="ja-JP" sz="2000" u="sng" dirty="0" smtClean="0"/>
          </a:p>
          <a:p>
            <a:r>
              <a:rPr lang="ja-JP" altLang="en-US" dirty="0" smtClean="0"/>
              <a:t>　　　　　　</a:t>
            </a:r>
            <a:r>
              <a:rPr lang="en-US" altLang="ja-JP" dirty="0" smtClean="0"/>
              <a:t> </a:t>
            </a:r>
            <a:r>
              <a:rPr lang="ja-JP" altLang="ja-JP" dirty="0"/>
              <a:t>関川芳孝</a:t>
            </a:r>
            <a:r>
              <a:rPr lang="en-US" altLang="ja-JP" dirty="0"/>
              <a:t>(1988)</a:t>
            </a:r>
            <a:r>
              <a:rPr lang="ja-JP" altLang="ja-JP" dirty="0"/>
              <a:t>「補章」小室豊允 編『明日の老人ホーム像を求めて』</a:t>
            </a:r>
            <a:r>
              <a:rPr lang="ja-JP" altLang="ja-JP" dirty="0" smtClean="0"/>
              <a:t>全社協</a:t>
            </a:r>
            <a:endParaRPr lang="ja-JP" altLang="ja-JP" dirty="0"/>
          </a:p>
        </p:txBody>
      </p:sp>
    </p:spTree>
    <p:extLst>
      <p:ext uri="{BB962C8B-B14F-4D97-AF65-F5344CB8AC3E}">
        <p14:creationId xmlns:p14="http://schemas.microsoft.com/office/powerpoint/2010/main" val="4114318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28095" y="2757715"/>
            <a:ext cx="6962964" cy="830997"/>
          </a:xfrm>
          <a:prstGeom prst="rect">
            <a:avLst/>
          </a:prstGeom>
          <a:noFill/>
        </p:spPr>
        <p:txBody>
          <a:bodyPr wrap="none" rtlCol="0">
            <a:spAutoFit/>
          </a:bodyPr>
          <a:lstStyle/>
          <a:p>
            <a:r>
              <a:rPr lang="en-US" altLang="ja-JP" sz="4800" dirty="0" smtClean="0"/>
              <a:t>Ⅱ</a:t>
            </a:r>
            <a:r>
              <a:rPr lang="ja-JP" altLang="en-US" sz="4800" dirty="0" smtClean="0"/>
              <a:t>）パウラスホームの</a:t>
            </a:r>
            <a:r>
              <a:rPr lang="ja-JP" altLang="en-US" sz="4800" dirty="0"/>
              <a:t>歩み</a:t>
            </a:r>
            <a:endParaRPr lang="en-US" altLang="ja-JP" sz="4800" dirty="0"/>
          </a:p>
        </p:txBody>
      </p:sp>
    </p:spTree>
    <p:extLst>
      <p:ext uri="{BB962C8B-B14F-4D97-AF65-F5344CB8AC3E}">
        <p14:creationId xmlns:p14="http://schemas.microsoft.com/office/powerpoint/2010/main" val="3583938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12523" y="423310"/>
            <a:ext cx="8464007" cy="5940087"/>
          </a:xfrm>
          <a:prstGeom prst="rect">
            <a:avLst/>
          </a:prstGeom>
          <a:noFill/>
        </p:spPr>
        <p:txBody>
          <a:bodyPr wrap="square" rtlCol="0">
            <a:spAutoFit/>
          </a:bodyPr>
          <a:lstStyle/>
          <a:p>
            <a:r>
              <a:rPr kumimoji="1" lang="ja-JP" altLang="en-US" sz="2400" dirty="0" smtClean="0"/>
              <a:t>前史</a:t>
            </a:r>
            <a:endParaRPr kumimoji="1" lang="en-US" altLang="ja-JP" sz="2400" dirty="0" smtClean="0"/>
          </a:p>
          <a:p>
            <a:r>
              <a:rPr lang="ja-JP" altLang="en-US" sz="2400" dirty="0" smtClean="0"/>
              <a:t>１９１９（大正８）年、高齢者のための居宅訪問</a:t>
            </a:r>
            <a:endParaRPr lang="en-US" altLang="ja-JP" sz="2400" dirty="0" smtClean="0"/>
          </a:p>
          <a:p>
            <a:r>
              <a:rPr kumimoji="1" lang="ja-JP" altLang="en-US" sz="2400" dirty="0" smtClean="0"/>
              <a:t>１９２９（大正１２）年、生活施設を提供</a:t>
            </a:r>
            <a:endParaRPr kumimoji="1" lang="en-US" altLang="ja-JP" sz="2400" dirty="0" smtClean="0"/>
          </a:p>
          <a:p>
            <a:r>
              <a:rPr lang="ja-JP" altLang="en-US" sz="2400" dirty="0" smtClean="0"/>
              <a:t>＊職員は、継続的に路上生活者が住地域を訪問</a:t>
            </a:r>
            <a:endParaRPr lang="en-US" altLang="ja-JP" sz="2400" dirty="0" smtClean="0"/>
          </a:p>
          <a:p>
            <a:endParaRPr lang="en-US" altLang="ja-JP" sz="2400" dirty="0"/>
          </a:p>
          <a:p>
            <a:r>
              <a:rPr lang="ja-JP" altLang="en-US" sz="2400" dirty="0" smtClean="0"/>
              <a:t>福祉の特徴</a:t>
            </a:r>
            <a:r>
              <a:rPr lang="en-US" altLang="ja-JP" sz="2400" dirty="0" smtClean="0"/>
              <a:t>①</a:t>
            </a:r>
            <a:r>
              <a:rPr lang="ja-JP" altLang="en-US" sz="2400" dirty="0" smtClean="0"/>
              <a:t>救貧対策から社会福祉へ、</a:t>
            </a:r>
            <a:r>
              <a:rPr lang="en-US" altLang="ja-JP" sz="2400" dirty="0" smtClean="0"/>
              <a:t>②</a:t>
            </a:r>
            <a:r>
              <a:rPr lang="ja-JP" altLang="en-US" sz="2400" dirty="0" smtClean="0"/>
              <a:t>施設中心から在宅福祉へ「問題が発生する場を予防解決の場へ」、</a:t>
            </a:r>
            <a:r>
              <a:rPr lang="en-US" altLang="ja-JP" sz="2400" dirty="0" smtClean="0"/>
              <a:t>③</a:t>
            </a:r>
            <a:r>
              <a:rPr lang="ja-JP" altLang="en-US" sz="2400" dirty="0" smtClean="0"/>
              <a:t>収容の場から生活の場へ、</a:t>
            </a:r>
            <a:r>
              <a:rPr lang="en-US" altLang="ja-JP" sz="2400" dirty="0" smtClean="0"/>
              <a:t>④</a:t>
            </a:r>
            <a:r>
              <a:rPr lang="ja-JP" altLang="en-US" sz="2400" dirty="0" smtClean="0"/>
              <a:t>地方自治体の時代へ、</a:t>
            </a:r>
            <a:r>
              <a:rPr lang="en-US" altLang="ja-JP" sz="2400" dirty="0" smtClean="0"/>
              <a:t>⑤</a:t>
            </a:r>
            <a:r>
              <a:rPr lang="ja-JP" altLang="en-US" sz="2400" dirty="0" smtClean="0"/>
              <a:t>利用者の権利重視へ、</a:t>
            </a:r>
            <a:r>
              <a:rPr lang="en-US" altLang="ja-JP" sz="2400" dirty="0" smtClean="0"/>
              <a:t>⑥</a:t>
            </a:r>
            <a:r>
              <a:rPr lang="ja-JP" altLang="en-US" sz="2400" dirty="0" smtClean="0"/>
              <a:t>高齢者福祉計画・介護保険事業計画の明確化へ</a:t>
            </a:r>
            <a:endParaRPr lang="en-US" altLang="ja-JP" sz="2400" dirty="0" smtClean="0"/>
          </a:p>
          <a:p>
            <a:endParaRPr lang="en-US" altLang="ja-JP" sz="2400" dirty="0" smtClean="0"/>
          </a:p>
          <a:p>
            <a:r>
              <a:rPr lang="ja-JP" altLang="en-US" sz="2400" dirty="0" smtClean="0"/>
              <a:t>１９６４（昭和３９）年に特別養護老人ホームパウラスホーム創設</a:t>
            </a:r>
            <a:endParaRPr lang="en-US" altLang="ja-JP" sz="2400" dirty="0" smtClean="0"/>
          </a:p>
          <a:p>
            <a:r>
              <a:rPr lang="ja-JP" altLang="en-US" sz="2400" dirty="0" smtClean="0"/>
              <a:t>１９８７（昭和６２）年にデイサービスセンター創設</a:t>
            </a:r>
            <a:endParaRPr lang="en-US" altLang="ja-JP" sz="2400" dirty="0" smtClean="0"/>
          </a:p>
          <a:p>
            <a:r>
              <a:rPr lang="ja-JP" altLang="en-US" sz="2400" dirty="0" smtClean="0"/>
              <a:t>２００１（平成１３）年にホームの改築</a:t>
            </a:r>
            <a:endParaRPr lang="en-US" altLang="ja-JP" sz="2400" dirty="0" smtClean="0"/>
          </a:p>
          <a:p>
            <a:endParaRPr lang="en-US" altLang="ja-JP" sz="2400" dirty="0"/>
          </a:p>
          <a:p>
            <a:r>
              <a:rPr lang="ja-JP" altLang="en-US" sz="2400" dirty="0" smtClean="0"/>
              <a:t>１９６７（昭和４２）年</a:t>
            </a:r>
            <a:r>
              <a:rPr lang="en-US" altLang="ja-JP" sz="2400" dirty="0" smtClean="0"/>
              <a:t>〜</a:t>
            </a:r>
            <a:r>
              <a:rPr lang="ja-JP" altLang="en-US" sz="2400" dirty="0" smtClean="0"/>
              <a:t>２０００（平成１２）年にディアコニアキャンプ</a:t>
            </a:r>
            <a:endParaRPr lang="en-US" altLang="ja-JP" sz="2400" dirty="0"/>
          </a:p>
          <a:p>
            <a:r>
              <a:rPr lang="ja-JP" altLang="en-US" sz="2000" dirty="0" smtClean="0"/>
              <a:t>　　　　　　　内田栄二「次世代につなぐ高齢者福祉事業」法人会連合前掲書</a:t>
            </a:r>
            <a:endParaRPr lang="en-US" altLang="ja-JP" sz="2000" dirty="0"/>
          </a:p>
        </p:txBody>
      </p:sp>
    </p:spTree>
    <p:extLst>
      <p:ext uri="{BB962C8B-B14F-4D97-AF65-F5344CB8AC3E}">
        <p14:creationId xmlns:p14="http://schemas.microsoft.com/office/powerpoint/2010/main" val="3151311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85654" y="2733524"/>
            <a:ext cx="7482337" cy="1569660"/>
          </a:xfrm>
          <a:prstGeom prst="rect">
            <a:avLst/>
          </a:prstGeom>
          <a:noFill/>
        </p:spPr>
        <p:txBody>
          <a:bodyPr wrap="none" rtlCol="0">
            <a:spAutoFit/>
          </a:bodyPr>
          <a:lstStyle/>
          <a:p>
            <a:pPr algn="ctr"/>
            <a:r>
              <a:rPr lang="en-US" altLang="ja-JP" sz="4800" dirty="0"/>
              <a:t>Ⅲ</a:t>
            </a:r>
            <a:r>
              <a:rPr lang="ja-JP" altLang="en-US" sz="4800" dirty="0"/>
              <a:t>）</a:t>
            </a:r>
            <a:r>
              <a:rPr lang="ja-JP" altLang="en-US" sz="4800" dirty="0" smtClean="0"/>
              <a:t>パウラスホームに大切な</a:t>
            </a:r>
            <a:endParaRPr lang="en-US" altLang="ja-JP" sz="4800" dirty="0" smtClean="0"/>
          </a:p>
          <a:p>
            <a:pPr algn="ctr"/>
            <a:r>
              <a:rPr lang="ja-JP" altLang="en-US" sz="4800" dirty="0" smtClean="0"/>
              <a:t>３つの視点</a:t>
            </a:r>
            <a:endParaRPr lang="en-US" altLang="ja-JP" sz="4800" dirty="0"/>
          </a:p>
        </p:txBody>
      </p:sp>
    </p:spTree>
    <p:extLst>
      <p:ext uri="{BB962C8B-B14F-4D97-AF65-F5344CB8AC3E}">
        <p14:creationId xmlns:p14="http://schemas.microsoft.com/office/powerpoint/2010/main" val="3593294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テキスト ボックス 1"/>
          <p:cNvSpPr txBox="1">
            <a:spLocks noChangeArrowheads="1"/>
          </p:cNvSpPr>
          <p:nvPr/>
        </p:nvSpPr>
        <p:spPr bwMode="auto">
          <a:xfrm>
            <a:off x="684213" y="765175"/>
            <a:ext cx="7559675" cy="498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pPr algn="ctr"/>
            <a:r>
              <a:rPr lang="ja-JP" altLang="en-US" sz="5400" dirty="0" smtClean="0"/>
              <a:t>大切な視点</a:t>
            </a:r>
            <a:endParaRPr lang="en-US" altLang="ja-JP" sz="5400" dirty="0"/>
          </a:p>
          <a:p>
            <a:endParaRPr lang="en-US" altLang="ja-JP" sz="4400" dirty="0"/>
          </a:p>
          <a:p>
            <a:r>
              <a:rPr lang="ja-JP" altLang="en-US" sz="4400" dirty="0"/>
              <a:t>＜１＞何が求められているか</a:t>
            </a:r>
          </a:p>
          <a:p>
            <a:endParaRPr lang="en-US" altLang="ja-JP" sz="4400" dirty="0"/>
          </a:p>
          <a:p>
            <a:r>
              <a:rPr lang="ja-JP" altLang="en-US" sz="4400" dirty="0"/>
              <a:t>＜２＞何をしたいか</a:t>
            </a:r>
            <a:endParaRPr lang="en-US" altLang="ja-JP" sz="4400" dirty="0"/>
          </a:p>
          <a:p>
            <a:endParaRPr lang="en-US" altLang="ja-JP" sz="4400" dirty="0"/>
          </a:p>
          <a:p>
            <a:r>
              <a:rPr lang="ja-JP" altLang="en-US" sz="4400" dirty="0"/>
              <a:t>＜３＞何ができるか</a:t>
            </a:r>
          </a:p>
        </p:txBody>
      </p:sp>
    </p:spTree>
    <p:extLst>
      <p:ext uri="{BB962C8B-B14F-4D97-AF65-F5344CB8AC3E}">
        <p14:creationId xmlns:p14="http://schemas.microsoft.com/office/powerpoint/2010/main" val="296003282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4"/>
          <p:cNvSpPr>
            <a:spLocks noGrp="1"/>
          </p:cNvSpPr>
          <p:nvPr>
            <p:ph type="title" idx="4294967295"/>
          </p:nvPr>
        </p:nvSpPr>
        <p:spPr>
          <a:xfrm>
            <a:off x="250825" y="188913"/>
            <a:ext cx="8569325" cy="1439862"/>
          </a:xfrm>
        </p:spPr>
        <p:txBody>
          <a:bodyPr/>
          <a:lstStyle/>
          <a:p>
            <a:pPr algn="l" eaLnBrk="1" hangingPunct="1"/>
            <a:r>
              <a:rPr lang="ja-JP" altLang="en-US" sz="4000" dirty="0">
                <a:latin typeface="Arial" charset="0"/>
                <a:ea typeface="ＭＳ Ｐゴシック" charset="0"/>
                <a:cs typeface="ＭＳ Ｐゴシック" charset="0"/>
              </a:rPr>
              <a:t>＜１＞地域の生活課題＝何が求められているか</a:t>
            </a:r>
            <a:r>
              <a:rPr lang="en-US" altLang="ja-JP" sz="4000" dirty="0">
                <a:latin typeface="Arial" charset="0"/>
                <a:ea typeface="ＭＳ Ｐゴシック" charset="0"/>
                <a:cs typeface="ＭＳ Ｐゴシック" charset="0"/>
              </a:rPr>
              <a:t>1</a:t>
            </a:r>
            <a:r>
              <a:rPr lang="ja-JP" altLang="en-US" sz="3600" dirty="0">
                <a:latin typeface="Arial" charset="0"/>
                <a:ea typeface="ＭＳ Ｐゴシック" charset="0"/>
                <a:cs typeface="ＭＳ Ｐゴシック" charset="0"/>
              </a:rPr>
              <a:t>．孤立の状況</a:t>
            </a:r>
          </a:p>
        </p:txBody>
      </p:sp>
      <p:pic>
        <p:nvPicPr>
          <p:cNvPr id="2" name="図 1"/>
          <p:cNvPicPr>
            <a:picLocks noChangeAspect="1" noChangeArrowheads="1"/>
          </p:cNvPicPr>
          <p:nvPr>
            <p:extLst>
              <p:ext uri="{D42A27DB-BD31-4B8C-83A1-F6EECF244321}">
                <p14:modId xmlns:p14="http://schemas.microsoft.com/office/powerpoint/2010/main" val="1117156621"/>
              </p:ext>
            </p:extLst>
          </p:nvPr>
        </p:nvPicPr>
        <p:blipFill>
          <a:blip r:embed="rId3">
            <a:extLst>
              <a:ext uri="{28A0092B-C50C-407E-A947-70E740481C1C}">
                <a14:useLocalDpi xmlns:a14="http://schemas.microsoft.com/office/drawing/2010/main" val="0"/>
              </a:ext>
            </a:extLst>
          </a:blip>
          <a:srcRect/>
          <a:stretch>
            <a:fillRect/>
          </a:stretch>
        </p:blipFill>
        <p:spPr bwMode="auto">
          <a:xfrm>
            <a:off x="1066800" y="1752600"/>
            <a:ext cx="7323138" cy="435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7" dir="2700000" algn="ctr" rotWithShape="0">
                    <a:schemeClr val="bg2">
                      <a:alpha val="74997"/>
                    </a:schemeClr>
                  </a:outerShdw>
                </a:effectLst>
              </a14:hiddenEffects>
            </a:ext>
          </a:extLst>
        </p:spPr>
      </p:pic>
    </p:spTree>
    <p:extLst>
      <p:ext uri="{BB962C8B-B14F-4D97-AF65-F5344CB8AC3E}">
        <p14:creationId xmlns:p14="http://schemas.microsoft.com/office/powerpoint/2010/main" val="161293183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番号プレースホルダ 1"/>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pPr algn="r"/>
            <a:fld id="{9B716877-51BC-F648-B7F0-DD9B35D840EB}" type="slidenum">
              <a:rPr lang="en-US" altLang="ja-JP" sz="1400"/>
              <a:pPr algn="r"/>
              <a:t>16</a:t>
            </a:fld>
            <a:endParaRPr lang="en-US" altLang="ja-JP" sz="1400" dirty="0"/>
          </a:p>
        </p:txBody>
      </p:sp>
      <p:sp>
        <p:nvSpPr>
          <p:cNvPr id="20482" name="正方形/長方形 2"/>
          <p:cNvSpPr>
            <a:spLocks noChangeArrowheads="1"/>
          </p:cNvSpPr>
          <p:nvPr/>
        </p:nvSpPr>
        <p:spPr bwMode="auto">
          <a:xfrm>
            <a:off x="175985" y="703958"/>
            <a:ext cx="8893173" cy="6001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dirty="0"/>
              <a:t>①</a:t>
            </a:r>
            <a:r>
              <a:rPr lang="ja-JP" altLang="en-US" sz="2400" b="1" dirty="0"/>
              <a:t>孤立</a:t>
            </a:r>
            <a:r>
              <a:rPr lang="ja-JP" altLang="en-US" sz="2400" dirty="0"/>
              <a:t>死：死亡後、長期間、発見されない者の多くは、男性単身者。　　　　　　　　</a:t>
            </a:r>
          </a:p>
          <a:p>
            <a:r>
              <a:rPr lang="en-US" altLang="ja-JP" sz="2400" dirty="0"/>
              <a:t>②</a:t>
            </a:r>
            <a:r>
              <a:rPr lang="ja-JP" altLang="en-US" sz="2400" dirty="0"/>
              <a:t>自殺：</a:t>
            </a:r>
            <a:r>
              <a:rPr lang="en-US" altLang="ja-JP" sz="2400" dirty="0"/>
              <a:t>3</a:t>
            </a:r>
            <a:r>
              <a:rPr lang="ja-JP" altLang="en-US" sz="2400" dirty="0"/>
              <a:t>万人時代。経済苦、人間関係の</a:t>
            </a:r>
            <a:r>
              <a:rPr lang="ja-JP" altLang="en-US" sz="2400" b="1" dirty="0"/>
              <a:t>孤立</a:t>
            </a:r>
            <a:r>
              <a:rPr lang="ja-JP" altLang="en-US" sz="2400" dirty="0"/>
              <a:t>、疾病の連鎖</a:t>
            </a:r>
          </a:p>
          <a:p>
            <a:r>
              <a:rPr lang="en-US" altLang="ja-JP" sz="2400" dirty="0" smtClean="0"/>
              <a:t>③</a:t>
            </a:r>
            <a:r>
              <a:rPr lang="ja-JP" altLang="en-US" sz="2400" dirty="0" smtClean="0"/>
              <a:t>行方不明者の増加</a:t>
            </a:r>
            <a:endParaRPr lang="en-US" altLang="ja-JP" sz="2400" dirty="0" smtClean="0"/>
          </a:p>
          <a:p>
            <a:r>
              <a:rPr lang="en-US" altLang="ja-JP" sz="2400" dirty="0" smtClean="0"/>
              <a:t>④</a:t>
            </a:r>
            <a:r>
              <a:rPr lang="ja-JP" altLang="en-US" sz="2400" dirty="0" smtClean="0"/>
              <a:t>高齢者</a:t>
            </a:r>
            <a:r>
              <a:rPr lang="ja-JP" altLang="en-US" sz="2400" dirty="0"/>
              <a:t>虐待：多くは</a:t>
            </a:r>
            <a:r>
              <a:rPr lang="ja-JP" altLang="en-US" sz="2400" b="1" dirty="0"/>
              <a:t>発見が遅れる</a:t>
            </a:r>
            <a:r>
              <a:rPr lang="ja-JP" altLang="en-US" sz="2400" dirty="0"/>
              <a:t>。</a:t>
            </a:r>
          </a:p>
          <a:p>
            <a:r>
              <a:rPr lang="en-US" altLang="ja-JP" sz="2400" dirty="0" smtClean="0"/>
              <a:t>⑤</a:t>
            </a:r>
            <a:r>
              <a:rPr lang="ja-JP" altLang="en-US" sz="2400" dirty="0" smtClean="0"/>
              <a:t>消費者</a:t>
            </a:r>
            <a:r>
              <a:rPr lang="ja-JP" altLang="en-US" sz="2400" dirty="0"/>
              <a:t>被害：近年、高齢者・障害者の消費者被害が増加</a:t>
            </a:r>
            <a:r>
              <a:rPr lang="ja-JP" altLang="en-US" sz="2400" dirty="0" smtClean="0"/>
              <a:t>。</a:t>
            </a:r>
            <a:r>
              <a:rPr lang="ja-JP" altLang="en-US" sz="2400" b="1" dirty="0" smtClean="0"/>
              <a:t>一人暮らし</a:t>
            </a:r>
            <a:r>
              <a:rPr lang="ja-JP" altLang="en-US" sz="2400" dirty="0"/>
              <a:t>の高齢者が格好の標的に。被害にあった自覚のない人も多い。</a:t>
            </a:r>
          </a:p>
          <a:p>
            <a:r>
              <a:rPr lang="en-US" altLang="ja-JP" sz="2400" dirty="0" smtClean="0"/>
              <a:t>⑥</a:t>
            </a:r>
            <a:r>
              <a:rPr lang="ja-JP" altLang="en-US" sz="2400" dirty="0" smtClean="0"/>
              <a:t>災害</a:t>
            </a:r>
            <a:r>
              <a:rPr lang="ja-JP" altLang="en-US" sz="2400" dirty="0"/>
              <a:t>時要援護者（</a:t>
            </a:r>
            <a:r>
              <a:rPr lang="ja-JP" altLang="en-US" sz="2400" b="1" dirty="0"/>
              <a:t>物理的孤立、精神的孤立、社会的孤立、情報の孤立</a:t>
            </a:r>
            <a:r>
              <a:rPr lang="ja-JP" altLang="en-US" sz="2400" dirty="0"/>
              <a:t>）：高齢者、障害者更には、日本語のわからない外国人などの災害時要援護者の避難支援等が課題となっている。</a:t>
            </a:r>
            <a:endParaRPr lang="en-US" altLang="ja-JP" sz="2400" dirty="0"/>
          </a:p>
          <a:p>
            <a:r>
              <a:rPr lang="en-US" altLang="ja-JP" sz="2400" dirty="0" smtClean="0"/>
              <a:t>⑦</a:t>
            </a:r>
            <a:r>
              <a:rPr lang="ja-JP" altLang="en-US" sz="2400" dirty="0" smtClean="0"/>
              <a:t>生活</a:t>
            </a:r>
            <a:r>
              <a:rPr lang="ja-JP" altLang="en-US" sz="2400" dirty="0"/>
              <a:t>保護受給者は、平成</a:t>
            </a:r>
            <a:r>
              <a:rPr lang="en-US" altLang="ja-JP" sz="2400" dirty="0"/>
              <a:t>23</a:t>
            </a:r>
            <a:r>
              <a:rPr lang="ja-JP" altLang="en-US" sz="2400" dirty="0"/>
              <a:t>年</a:t>
            </a:r>
            <a:r>
              <a:rPr lang="en-US" altLang="ja-JP" sz="2400" dirty="0"/>
              <a:t>7</a:t>
            </a:r>
            <a:r>
              <a:rPr lang="ja-JP" altLang="en-US" sz="2400" dirty="0"/>
              <a:t>月に過去最高を更新して以降毎月増加しており、その中では稼働層の受給者が急増する一方で、高齢化に伴い高齢者世帯も増加している。非正規労働者の割合が増加するなど、経済的困窮状態にある人が増加するとともに、複合的な課題を抱え、社会的孤立状態にある人の問題も大きな課題に（生活困窮者</a:t>
            </a:r>
            <a:r>
              <a:rPr lang="ja-JP" altLang="en-US" sz="2400" dirty="0" smtClean="0"/>
              <a:t>）</a:t>
            </a:r>
            <a:endParaRPr lang="en-US" altLang="ja-JP" sz="2400" dirty="0" smtClean="0"/>
          </a:p>
          <a:p>
            <a:r>
              <a:rPr lang="en-US" altLang="ja-JP" sz="2400" dirty="0" smtClean="0"/>
              <a:t>⑧100</a:t>
            </a:r>
            <a:r>
              <a:rPr lang="ja-JP" altLang="en-US" sz="2400" dirty="0"/>
              <a:t>歳問題、</a:t>
            </a:r>
            <a:r>
              <a:rPr lang="en-US" altLang="ja-JP" sz="2400" dirty="0"/>
              <a:t>90</a:t>
            </a:r>
            <a:r>
              <a:rPr lang="ja-JP" altLang="en-US" sz="2400" dirty="0"/>
              <a:t>歳</a:t>
            </a:r>
            <a:r>
              <a:rPr lang="ja-JP" altLang="en-US" sz="2400" dirty="0" smtClean="0"/>
              <a:t>問題　</a:t>
            </a:r>
            <a:r>
              <a:rPr lang="en-US" altLang="ja-JP" sz="2400" dirty="0" smtClean="0"/>
              <a:t>⑨</a:t>
            </a:r>
            <a:r>
              <a:rPr lang="ja-JP" altLang="en-US" sz="2400" dirty="0" smtClean="0"/>
              <a:t>２０２５年問題</a:t>
            </a:r>
            <a:endParaRPr lang="ja-JP" altLang="en-US" sz="2400" dirty="0"/>
          </a:p>
        </p:txBody>
      </p:sp>
      <p:sp>
        <p:nvSpPr>
          <p:cNvPr id="20483" name="Rectangle 4"/>
          <p:cNvSpPr>
            <a:spLocks noGrp="1" noChangeArrowheads="1"/>
          </p:cNvSpPr>
          <p:nvPr>
            <p:ph type="title" idx="4294967295"/>
          </p:nvPr>
        </p:nvSpPr>
        <p:spPr>
          <a:xfrm>
            <a:off x="250826" y="74815"/>
            <a:ext cx="8603958" cy="762000"/>
          </a:xfrm>
        </p:spPr>
        <p:txBody>
          <a:bodyPr>
            <a:normAutofit/>
          </a:bodyPr>
          <a:lstStyle/>
          <a:p>
            <a:r>
              <a:rPr lang="ja-JP" altLang="en-US" sz="3600" dirty="0" smtClean="0">
                <a:latin typeface="Arial" charset="0"/>
                <a:ea typeface="ＭＳ Ｐゴシック" charset="0"/>
                <a:cs typeface="ＭＳ Ｐゴシック" charset="0"/>
              </a:rPr>
              <a:t>２．今日</a:t>
            </a:r>
            <a:r>
              <a:rPr lang="ja-JP" altLang="en-US" sz="3600" dirty="0">
                <a:latin typeface="Arial" charset="0"/>
                <a:ea typeface="ＭＳ Ｐゴシック" charset="0"/>
                <a:cs typeface="ＭＳ Ｐゴシック" charset="0"/>
              </a:rPr>
              <a:t>の地域福祉</a:t>
            </a:r>
            <a:r>
              <a:rPr lang="ja-JP" altLang="en-US" sz="3600" dirty="0" smtClean="0">
                <a:latin typeface="Arial" charset="0"/>
                <a:ea typeface="ＭＳ Ｐゴシック" charset="0"/>
                <a:cs typeface="ＭＳ Ｐゴシック" charset="0"/>
              </a:rPr>
              <a:t>問題</a:t>
            </a:r>
            <a:endParaRPr lang="ja-JP" altLang="en-US" dirty="0">
              <a:latin typeface="Arial" charset="0"/>
              <a:ea typeface="ＭＳ Ｐゴシック" charset="0"/>
              <a:cs typeface="ＭＳ Ｐゴシック" charset="0"/>
            </a:endParaRPr>
          </a:p>
        </p:txBody>
      </p:sp>
      <p:sp>
        <p:nvSpPr>
          <p:cNvPr id="20484"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fld id="{3395CCFA-66B3-A949-A560-B954473E7CA7}" type="slidenum">
              <a:rPr lang="en-US" altLang="ja-JP" sz="1400"/>
              <a:pPr/>
              <a:t>16</a:t>
            </a:fld>
            <a:endParaRPr lang="en-US" altLang="ja-JP" sz="1400" dirty="0"/>
          </a:p>
        </p:txBody>
      </p:sp>
    </p:spTree>
    <p:extLst>
      <p:ext uri="{BB962C8B-B14F-4D97-AF65-F5344CB8AC3E}">
        <p14:creationId xmlns:p14="http://schemas.microsoft.com/office/powerpoint/2010/main" val="25053215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51520" y="33867"/>
            <a:ext cx="8712968" cy="523220"/>
          </a:xfrm>
          <a:prstGeom prst="rect">
            <a:avLst/>
          </a:prstGeom>
          <a:solidFill>
            <a:schemeClr val="accent6">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txBody>
          <a:bodyPr>
            <a:spAutoFit/>
          </a:bodyPr>
          <a:lstStyle/>
          <a:p>
            <a:pPr algn="ctr">
              <a:defRPr/>
            </a:pPr>
            <a:r>
              <a:rPr lang="ja-JP" altLang="en-US" sz="2800" dirty="0"/>
              <a:t>＜１＞制度　</a:t>
            </a:r>
            <a:r>
              <a:rPr lang="ja-JP" altLang="en-US" sz="2800" dirty="0">
                <a:latin typeface="ＤＦ特太ゴシック体" pitchFamily="49" charset="-128"/>
                <a:ea typeface="ＤＦ特太ゴシック体" pitchFamily="49" charset="-128"/>
              </a:rPr>
              <a:t>１．生活困窮者自立支援制度の理念</a:t>
            </a:r>
            <a:endParaRPr lang="en-US" altLang="ja-JP" sz="2800" dirty="0">
              <a:latin typeface="ＤＦ特太ゴシック体" pitchFamily="49" charset="-128"/>
              <a:ea typeface="ＤＦ特太ゴシック体" pitchFamily="49" charset="-128"/>
            </a:endParaRPr>
          </a:p>
        </p:txBody>
      </p:sp>
      <p:sp>
        <p:nvSpPr>
          <p:cNvPr id="10" name="テキスト ボックス 9"/>
          <p:cNvSpPr txBox="1"/>
          <p:nvPr/>
        </p:nvSpPr>
        <p:spPr>
          <a:xfrm>
            <a:off x="128588" y="1196975"/>
            <a:ext cx="8828087" cy="503238"/>
          </a:xfrm>
          <a:prstGeom prst="rect">
            <a:avLst/>
          </a:prstGeom>
          <a:solidFill>
            <a:srgbClr val="FFFF99"/>
          </a:solidFill>
          <a:ln w="25400" cmpd="sng">
            <a:solidFill>
              <a:schemeClr val="tx1"/>
            </a:solidFill>
          </a:ln>
          <a:effectLst>
            <a:outerShdw blurRad="50800" dist="38100" dir="2700000" algn="tl" rotWithShape="0">
              <a:prstClr val="black">
                <a:alpha val="40000"/>
              </a:prstClr>
            </a:outerShdw>
          </a:effectLst>
        </p:spPr>
        <p:txBody>
          <a:bodyPr wrap="none" anchor="ctr"/>
          <a:lstStyle/>
          <a:p>
            <a:pPr>
              <a:defRPr/>
            </a:pPr>
            <a:r>
              <a:rPr lang="ja-JP" altLang="en-US" sz="1400" dirty="0"/>
              <a:t>　本制度は、生活保護に至っていない生活困窮者に対する「第２のセーフティネット」を全国的に拡充し、包括的な支</a:t>
            </a:r>
            <a:endParaRPr lang="en-US" altLang="ja-JP" sz="1400" dirty="0"/>
          </a:p>
          <a:p>
            <a:pPr>
              <a:defRPr/>
            </a:pPr>
            <a:r>
              <a:rPr lang="ja-JP" altLang="en-US" sz="1400" dirty="0"/>
              <a:t>援体系を創設するもの。</a:t>
            </a:r>
          </a:p>
        </p:txBody>
      </p:sp>
      <p:sp>
        <p:nvSpPr>
          <p:cNvPr id="11" name="角丸四角形 10"/>
          <p:cNvSpPr/>
          <p:nvPr/>
        </p:nvSpPr>
        <p:spPr>
          <a:xfrm>
            <a:off x="179388" y="765175"/>
            <a:ext cx="1727200" cy="431800"/>
          </a:xfrm>
          <a:prstGeom prst="roundRect">
            <a:avLst/>
          </a:prstGeom>
          <a:solidFill>
            <a:schemeClr val="bg1"/>
          </a:solidFill>
          <a:ln w="508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１．制度の意義</a:t>
            </a:r>
          </a:p>
        </p:txBody>
      </p:sp>
      <p:sp>
        <p:nvSpPr>
          <p:cNvPr id="12" name="テキスト ボックス 11"/>
          <p:cNvSpPr txBox="1"/>
          <p:nvPr/>
        </p:nvSpPr>
        <p:spPr>
          <a:xfrm>
            <a:off x="179388" y="2205038"/>
            <a:ext cx="8828087" cy="2447925"/>
          </a:xfrm>
          <a:prstGeom prst="rect">
            <a:avLst/>
          </a:prstGeom>
          <a:solidFill>
            <a:srgbClr val="FFFF99"/>
          </a:solidFill>
          <a:ln w="25400" cmpd="sng">
            <a:solidFill>
              <a:schemeClr val="tx1"/>
            </a:solidFill>
          </a:ln>
          <a:effectLst>
            <a:outerShdw blurRad="50800" dist="38100" dir="2700000" algn="tl" rotWithShape="0">
              <a:prstClr val="black">
                <a:alpha val="40000"/>
              </a:prstClr>
            </a:outerShdw>
          </a:effectLst>
        </p:spPr>
        <p:txBody>
          <a:bodyPr wrap="none" anchor="ctr"/>
          <a:lstStyle/>
          <a:p>
            <a:pPr>
              <a:defRPr/>
            </a:pPr>
            <a:r>
              <a:rPr lang="en-US" altLang="ja-JP"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生活困窮者の自立と尊厳の確保</a:t>
            </a:r>
            <a:endParaRPr lang="en-US" altLang="ja-JP"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400" dirty="0">
                <a:solidFill>
                  <a:prstClr val="black"/>
                </a:solidFill>
              </a:rPr>
              <a:t>　・本制度では、本人の内面からわき起こる意欲や想いが主役となり、支援員がこれに寄り添って支援する。</a:t>
            </a:r>
            <a:endParaRPr lang="en-US" altLang="ja-JP" sz="1400" dirty="0">
              <a:solidFill>
                <a:prstClr val="black"/>
              </a:solidFill>
            </a:endParaRPr>
          </a:p>
          <a:p>
            <a:pPr>
              <a:defRPr/>
            </a:pPr>
            <a:r>
              <a:rPr lang="ja-JP" altLang="en-US" sz="1400" dirty="0">
                <a:solidFill>
                  <a:prstClr val="black"/>
                </a:solidFill>
              </a:rPr>
              <a:t>　・本人の自己選択、自己決定を基本に、経済的自立のみならず日常生活自立や社会生活自立など本人の状態に</a:t>
            </a:r>
            <a:endParaRPr lang="en-US" altLang="ja-JP" sz="1400" dirty="0">
              <a:solidFill>
                <a:prstClr val="black"/>
              </a:solidFill>
            </a:endParaRPr>
          </a:p>
          <a:p>
            <a:pPr>
              <a:defRPr/>
            </a:pPr>
            <a:r>
              <a:rPr lang="ja-JP" altLang="en-US" sz="1400" dirty="0">
                <a:solidFill>
                  <a:prstClr val="black"/>
                </a:solidFill>
              </a:rPr>
              <a:t>応じた自立を支援する。</a:t>
            </a:r>
            <a:endParaRPr lang="en-US" altLang="ja-JP" sz="1400" dirty="0">
              <a:solidFill>
                <a:prstClr val="black"/>
              </a:solidFill>
            </a:endParaRPr>
          </a:p>
          <a:p>
            <a:pPr>
              <a:defRPr/>
            </a:pPr>
            <a:r>
              <a:rPr lang="ja-JP" altLang="en-US" sz="1400" dirty="0">
                <a:solidFill>
                  <a:prstClr val="black"/>
                </a:solidFill>
              </a:rPr>
              <a:t>　・生活困窮者の多くが自己肯定感、自尊感情を失っていることに留意し、尊厳の確保に特に配慮する。</a:t>
            </a:r>
            <a:endParaRPr lang="en-US" altLang="ja-JP" sz="1400" dirty="0">
              <a:solidFill>
                <a:prstClr val="black"/>
              </a:solidFill>
            </a:endParaRPr>
          </a:p>
          <a:p>
            <a:pPr>
              <a:defRPr/>
            </a:pPr>
            <a:r>
              <a:rPr lang="en-US" altLang="ja-JP"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生活困窮者支援を通じた地域づくり</a:t>
            </a:r>
            <a:endParaRPr lang="en-US" altLang="ja-JP"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400" dirty="0">
                <a:solidFill>
                  <a:prstClr val="black"/>
                </a:solidFill>
              </a:rPr>
              <a:t>　・生活困窮者の早期把握や見守りのための地域ネットワークを構築し、包括的な支援策を用意するとともに、働く</a:t>
            </a:r>
            <a:endParaRPr lang="en-US" altLang="ja-JP" sz="1400" dirty="0">
              <a:solidFill>
                <a:prstClr val="black"/>
              </a:solidFill>
            </a:endParaRPr>
          </a:p>
          <a:p>
            <a:pPr>
              <a:defRPr/>
            </a:pPr>
            <a:r>
              <a:rPr lang="ja-JP" altLang="en-US" sz="1400" dirty="0">
                <a:solidFill>
                  <a:prstClr val="black"/>
                </a:solidFill>
              </a:rPr>
              <a:t>場や参加する場を広げていく。（既存の社会資源を活用し、不足すれば開発・創造していく。）</a:t>
            </a:r>
            <a:endParaRPr lang="en-US" altLang="ja-JP" sz="1400" dirty="0">
              <a:solidFill>
                <a:prstClr val="black"/>
              </a:solidFill>
            </a:endParaRPr>
          </a:p>
          <a:p>
            <a:pPr>
              <a:defRPr/>
            </a:pPr>
            <a:r>
              <a:rPr lang="ja-JP" altLang="en-US" sz="1400" dirty="0">
                <a:solidFill>
                  <a:prstClr val="black"/>
                </a:solidFill>
              </a:rPr>
              <a:t>　・生活困窮者が社会とのつながりを実感しなければ主体的な参加に向かうことは難しい。「支える、支えられる」と</a:t>
            </a:r>
            <a:endParaRPr lang="en-US" altLang="ja-JP" sz="1400" dirty="0">
              <a:solidFill>
                <a:prstClr val="black"/>
              </a:solidFill>
            </a:endParaRPr>
          </a:p>
          <a:p>
            <a:pPr>
              <a:defRPr/>
            </a:pPr>
            <a:r>
              <a:rPr lang="ja-JP" altLang="en-US" sz="1400" dirty="0">
                <a:solidFill>
                  <a:prstClr val="black"/>
                </a:solidFill>
              </a:rPr>
              <a:t>いう一方的な　関係ではなく、「相互に支え合う」地域を構築する。</a:t>
            </a:r>
            <a:endParaRPr lang="en-US" altLang="ja-JP" sz="1400" dirty="0">
              <a:solidFill>
                <a:prstClr val="black"/>
              </a:solidFill>
            </a:endParaRPr>
          </a:p>
        </p:txBody>
      </p:sp>
      <p:sp>
        <p:nvSpPr>
          <p:cNvPr id="13" name="角丸四角形 12"/>
          <p:cNvSpPr/>
          <p:nvPr/>
        </p:nvSpPr>
        <p:spPr>
          <a:xfrm>
            <a:off x="179388" y="1773238"/>
            <a:ext cx="2655887" cy="431800"/>
          </a:xfrm>
          <a:prstGeom prst="roundRect">
            <a:avLst/>
          </a:prstGeom>
          <a:solidFill>
            <a:schemeClr val="bg1"/>
          </a:solidFill>
          <a:ln w="508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２．制度のめざす目標</a:t>
            </a:r>
          </a:p>
        </p:txBody>
      </p:sp>
      <p:sp>
        <p:nvSpPr>
          <p:cNvPr id="14" name="テキスト ボックス 13"/>
          <p:cNvSpPr txBox="1"/>
          <p:nvPr/>
        </p:nvSpPr>
        <p:spPr>
          <a:xfrm>
            <a:off x="107950" y="5157788"/>
            <a:ext cx="8828088" cy="1557337"/>
          </a:xfrm>
          <a:prstGeom prst="rect">
            <a:avLst/>
          </a:prstGeom>
          <a:solidFill>
            <a:srgbClr val="FFFF99"/>
          </a:solidFill>
          <a:ln w="25400" cmpd="sng">
            <a:solidFill>
              <a:schemeClr val="tx1"/>
            </a:solidFill>
          </a:ln>
          <a:effectLst>
            <a:outerShdw blurRad="50800" dist="38100" dir="2700000" algn="tl" rotWithShape="0">
              <a:prstClr val="black">
                <a:alpha val="40000"/>
              </a:prstClr>
            </a:outerShdw>
          </a:effectLst>
        </p:spPr>
        <p:txBody>
          <a:bodyPr wrap="none" anchor="ctr"/>
          <a:lstStyle/>
          <a:p>
            <a:pPr>
              <a:defRPr/>
            </a:pPr>
            <a:r>
              <a:rPr lang="en-US" altLang="ja-JP"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包括的な支援</a:t>
            </a:r>
            <a:r>
              <a:rPr lang="en-US" altLang="ja-JP" sz="1400" dirty="0">
                <a:solidFill>
                  <a:prstClr val="black"/>
                </a:solidFill>
              </a:rPr>
              <a:t>…</a:t>
            </a:r>
            <a:r>
              <a:rPr lang="ja-JP" altLang="en-US" sz="1400" dirty="0">
                <a:solidFill>
                  <a:prstClr val="black"/>
                </a:solidFill>
              </a:rPr>
              <a:t>生活困窮者の課題は多様で複合的である。「制度の狭間」に陥らないよう、広く受け止め、就労</a:t>
            </a:r>
            <a:endParaRPr lang="en-US" altLang="ja-JP" sz="1400" dirty="0">
              <a:solidFill>
                <a:prstClr val="black"/>
              </a:solidFill>
            </a:endParaRPr>
          </a:p>
          <a:p>
            <a:pPr>
              <a:defRPr/>
            </a:pPr>
            <a:r>
              <a:rPr lang="ja-JP" altLang="en-US" sz="1400" dirty="0">
                <a:solidFill>
                  <a:prstClr val="black"/>
                </a:solidFill>
              </a:rPr>
              <a:t>の課題、心身の不調、家計の問題、家族問題などの多様な問題に対応する。</a:t>
            </a:r>
            <a:endParaRPr lang="en-US" altLang="ja-JP" sz="1400" dirty="0">
              <a:solidFill>
                <a:prstClr val="black"/>
              </a:solidFill>
            </a:endParaRPr>
          </a:p>
          <a:p>
            <a:pPr>
              <a:defRPr/>
            </a:pPr>
            <a:r>
              <a:rPr lang="en-US" altLang="ja-JP"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個別的な支援</a:t>
            </a:r>
            <a:r>
              <a:rPr lang="en-US" altLang="ja-JP" sz="1400" dirty="0">
                <a:solidFill>
                  <a:prstClr val="black"/>
                </a:solidFill>
              </a:rPr>
              <a:t>…</a:t>
            </a:r>
            <a:r>
              <a:rPr lang="ja-JP" altLang="en-US" sz="1400" dirty="0">
                <a:solidFill>
                  <a:prstClr val="black"/>
                </a:solidFill>
              </a:rPr>
              <a:t>生活困窮者に対する適切なアセスメントを通じて、個々人の状況に応じた適切な支援を実施する。</a:t>
            </a:r>
            <a:endParaRPr lang="en-US" altLang="ja-JP" sz="1400" dirty="0">
              <a:solidFill>
                <a:prstClr val="black"/>
              </a:solidFill>
            </a:endParaRPr>
          </a:p>
          <a:p>
            <a:pPr>
              <a:defRPr/>
            </a:pPr>
            <a:r>
              <a:rPr lang="en-US" altLang="ja-JP"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早期的な支援</a:t>
            </a:r>
            <a:r>
              <a:rPr lang="en-US" altLang="ja-JP" sz="1400" dirty="0">
                <a:solidFill>
                  <a:prstClr val="black"/>
                </a:solidFill>
              </a:rPr>
              <a:t>…</a:t>
            </a:r>
            <a:r>
              <a:rPr lang="ja-JP" altLang="en-US" sz="1400" dirty="0">
                <a:solidFill>
                  <a:prstClr val="black"/>
                </a:solidFill>
              </a:rPr>
              <a:t>真に困窮している人ほどＳＯＳを発することが難しい。「待ちの姿勢」ではなく早期に生活困窮者</a:t>
            </a:r>
            <a:endParaRPr lang="en-US" altLang="ja-JP" sz="1400" dirty="0">
              <a:solidFill>
                <a:prstClr val="black"/>
              </a:solidFill>
            </a:endParaRPr>
          </a:p>
          <a:p>
            <a:pPr>
              <a:defRPr/>
            </a:pPr>
            <a:r>
              <a:rPr lang="ja-JP" altLang="en-US" sz="1400" dirty="0">
                <a:solidFill>
                  <a:prstClr val="black"/>
                </a:solidFill>
              </a:rPr>
              <a:t>を把握し、課題がより深刻になる前に問題解決を図る。</a:t>
            </a:r>
            <a:endParaRPr lang="en-US" altLang="ja-JP" sz="1400" dirty="0">
              <a:solidFill>
                <a:prstClr val="black"/>
              </a:solidFill>
            </a:endParaRPr>
          </a:p>
          <a:p>
            <a:pPr>
              <a:defRPr/>
            </a:pPr>
            <a:r>
              <a:rPr lang="en-US" altLang="ja-JP"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４</a:t>
            </a:r>
            <a:r>
              <a:rPr lang="en-US" altLang="ja-JP"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継続的な支援</a:t>
            </a:r>
            <a:r>
              <a:rPr lang="en-US" altLang="ja-JP" sz="1400" dirty="0">
                <a:solidFill>
                  <a:prstClr val="black"/>
                </a:solidFill>
              </a:rPr>
              <a:t>…</a:t>
            </a:r>
            <a:r>
              <a:rPr lang="ja-JP" altLang="en-US" sz="1400" dirty="0">
                <a:solidFill>
                  <a:prstClr val="black"/>
                </a:solidFill>
              </a:rPr>
              <a:t>自立を無理に急がせるのではなく、本人の段階に合わせて、切れ目なく継続的に支援を提供する。</a:t>
            </a:r>
            <a:endParaRPr lang="en-US" altLang="ja-JP" sz="1400" dirty="0">
              <a:solidFill>
                <a:prstClr val="black"/>
              </a:solidFill>
            </a:endParaRPr>
          </a:p>
          <a:p>
            <a:pPr>
              <a:defRPr/>
            </a:pPr>
            <a:r>
              <a:rPr lang="en-US" altLang="ja-JP"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５</a:t>
            </a:r>
            <a:r>
              <a:rPr lang="en-US" altLang="ja-JP"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分権的・創造的な支援</a:t>
            </a:r>
            <a:r>
              <a:rPr lang="en-US" altLang="ja-JP" sz="1400" dirty="0">
                <a:solidFill>
                  <a:prstClr val="black"/>
                </a:solidFill>
              </a:rPr>
              <a:t>…</a:t>
            </a:r>
            <a:r>
              <a:rPr lang="ja-JP" altLang="en-US" sz="1400" dirty="0">
                <a:solidFill>
                  <a:prstClr val="black"/>
                </a:solidFill>
              </a:rPr>
              <a:t>主役は地域であり、国と自治体、官と民、民と民が協働し、地域の支援体制を創造する。</a:t>
            </a:r>
            <a:endParaRPr lang="en-US" altLang="ja-JP" sz="1400" dirty="0">
              <a:solidFill>
                <a:prstClr val="black"/>
              </a:solidFill>
            </a:endParaRPr>
          </a:p>
        </p:txBody>
      </p:sp>
      <p:sp>
        <p:nvSpPr>
          <p:cNvPr id="15" name="角丸四角形 14"/>
          <p:cNvSpPr/>
          <p:nvPr/>
        </p:nvSpPr>
        <p:spPr>
          <a:xfrm>
            <a:off x="179388" y="4724400"/>
            <a:ext cx="3743325" cy="431800"/>
          </a:xfrm>
          <a:prstGeom prst="roundRect">
            <a:avLst/>
          </a:prstGeom>
          <a:solidFill>
            <a:schemeClr val="bg1"/>
          </a:solidFill>
          <a:ln w="508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３．新しい生活困窮者支援のかたち</a:t>
            </a:r>
          </a:p>
        </p:txBody>
      </p:sp>
      <p:sp>
        <p:nvSpPr>
          <p:cNvPr id="24586" name="テキスト ボックス 1"/>
          <p:cNvSpPr txBox="1">
            <a:spLocks noChangeArrowheads="1"/>
          </p:cNvSpPr>
          <p:nvPr/>
        </p:nvSpPr>
        <p:spPr bwMode="auto">
          <a:xfrm>
            <a:off x="1835150" y="620713"/>
            <a:ext cx="73088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r>
              <a:rPr lang="en-US" altLang="ja-JP" sz="1200"/>
              <a:t>※</a:t>
            </a:r>
            <a:r>
              <a:rPr lang="ja-JP" altLang="en-US" sz="1200"/>
              <a:t>以下に掲げた制度の意義、めざす目標、具体的な支援のかたちは、いずれも本制度の「理念」とされている。</a:t>
            </a:r>
          </a:p>
        </p:txBody>
      </p:sp>
      <p:sp>
        <p:nvSpPr>
          <p:cNvPr id="24587" name="スライド番号プレースホルダー 3"/>
          <p:cNvSpPr>
            <a:spLocks noGrp="1"/>
          </p:cNvSpPr>
          <p:nvPr>
            <p:ph type="sldNum" sz="quarter" idx="12"/>
          </p:nvPr>
        </p:nvSpPr>
        <p:spPr>
          <a:xfrm>
            <a:off x="6897688" y="6524625"/>
            <a:ext cx="2193925" cy="288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fld id="{E76DC4BA-7A46-C247-8422-8F25C8CF1110}" type="slidenum">
              <a:rPr lang="en-US" altLang="ja-JP" sz="1400"/>
              <a:pPr/>
              <a:t>17</a:t>
            </a:fld>
            <a:endParaRPr lang="en-US" altLang="ja-JP" sz="1400"/>
          </a:p>
        </p:txBody>
      </p:sp>
    </p:spTree>
    <p:extLst>
      <p:ext uri="{BB962C8B-B14F-4D97-AF65-F5344CB8AC3E}">
        <p14:creationId xmlns:p14="http://schemas.microsoft.com/office/powerpoint/2010/main" val="404149268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fld id="{35711FF1-9C4D-1145-9513-7864A3479780}" type="slidenum">
              <a:rPr lang="en-US" altLang="ja-JP" sz="1400"/>
              <a:pPr/>
              <a:t>18</a:t>
            </a:fld>
            <a:endParaRPr lang="en-US" altLang="ja-JP" sz="1400"/>
          </a:p>
        </p:txBody>
      </p:sp>
      <p:pic>
        <p:nvPicPr>
          <p:cNvPr id="26626" name="図 2" descr="高知市社協.jpg"/>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684213" y="620713"/>
            <a:ext cx="5975350" cy="448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テキスト ボックス 3"/>
          <p:cNvSpPr txBox="1">
            <a:spLocks noChangeArrowheads="1"/>
          </p:cNvSpPr>
          <p:nvPr/>
        </p:nvSpPr>
        <p:spPr bwMode="auto">
          <a:xfrm>
            <a:off x="6804025" y="1916113"/>
            <a:ext cx="2236788"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r>
              <a:rPr lang="ja-JP" altLang="en-US" sz="3200"/>
              <a:t>事例</a:t>
            </a:r>
            <a:endParaRPr lang="en-US" altLang="ja-JP" sz="3200"/>
          </a:p>
          <a:p>
            <a:r>
              <a:rPr lang="ja-JP" altLang="en-US" sz="3200"/>
              <a:t>高知市</a:t>
            </a:r>
            <a:endParaRPr lang="en-US" altLang="ja-JP" sz="3200"/>
          </a:p>
          <a:p>
            <a:r>
              <a:rPr lang="ja-JP" altLang="en-US" sz="3200"/>
              <a:t>高知市社協</a:t>
            </a:r>
          </a:p>
        </p:txBody>
      </p:sp>
      <p:sp>
        <p:nvSpPr>
          <p:cNvPr id="26628" name="テキスト ボックス 4"/>
          <p:cNvSpPr txBox="1">
            <a:spLocks noChangeArrowheads="1"/>
          </p:cNvSpPr>
          <p:nvPr/>
        </p:nvSpPr>
        <p:spPr bwMode="auto">
          <a:xfrm>
            <a:off x="250825" y="5157788"/>
            <a:ext cx="8497888"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r>
              <a:rPr lang="ja-JP" altLang="en-US"/>
              <a:t>高知市は、生活困窮者の自立を一体的にサポートする「市生活支援相談センター」を社協と設置。</a:t>
            </a:r>
            <a:r>
              <a:rPr lang="en-US" altLang="ja-JP"/>
              <a:t>①</a:t>
            </a:r>
            <a:r>
              <a:rPr lang="ja-JP" altLang="en-US"/>
              <a:t>総合相談窓口、</a:t>
            </a:r>
            <a:r>
              <a:rPr lang="en-US" altLang="ja-JP"/>
              <a:t>②</a:t>
            </a:r>
            <a:r>
              <a:rPr lang="ja-JP" altLang="en-US"/>
              <a:t>生活困窮世帯の中学生の学習支援、</a:t>
            </a:r>
            <a:r>
              <a:rPr lang="en-US" altLang="ja-JP"/>
              <a:t>③</a:t>
            </a:r>
            <a:r>
              <a:rPr lang="ja-JP" altLang="en-US"/>
              <a:t>生活福祉資金貸付、</a:t>
            </a:r>
            <a:r>
              <a:rPr lang="en-US" altLang="ja-JP"/>
              <a:t>④</a:t>
            </a:r>
            <a:r>
              <a:rPr lang="ja-JP" altLang="en-US"/>
              <a:t>日常生活自立支援事業、</a:t>
            </a:r>
            <a:r>
              <a:rPr lang="en-US" altLang="ja-JP"/>
              <a:t>⑤</a:t>
            </a:r>
            <a:r>
              <a:rPr lang="ja-JP" altLang="en-US"/>
              <a:t>障害者生活支援</a:t>
            </a:r>
          </a:p>
        </p:txBody>
      </p:sp>
    </p:spTree>
    <p:extLst>
      <p:ext uri="{BB962C8B-B14F-4D97-AF65-F5344CB8AC3E}">
        <p14:creationId xmlns:p14="http://schemas.microsoft.com/office/powerpoint/2010/main" val="299828007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00038"/>
            <a:ext cx="8207375" cy="1452562"/>
          </a:xfrm>
        </p:spPr>
        <p:txBody>
          <a:bodyPr rtlCol="0">
            <a:noAutofit/>
          </a:bodyPr>
          <a:lstStyle/>
          <a:p>
            <a:pPr>
              <a:defRPr/>
            </a:pPr>
            <a:r>
              <a:rPr lang="en-US" altLang="ja-JP" sz="2000" b="1" dirty="0" smtClean="0"/>
              <a:t>『</a:t>
            </a:r>
            <a:r>
              <a:rPr lang="ja-JP" altLang="ja-JP" sz="2000" b="1" dirty="0" smtClean="0"/>
              <a:t>生活</a:t>
            </a:r>
            <a:r>
              <a:rPr lang="ja-JP" altLang="ja-JP" sz="2000" b="1" dirty="0"/>
              <a:t>困窮者支援への取り組みとこれからの地域福祉の</a:t>
            </a:r>
            <a:r>
              <a:rPr lang="ja-JP" altLang="ja-JP" sz="2000" b="1" dirty="0" smtClean="0"/>
              <a:t>展開</a:t>
            </a:r>
            <a:r>
              <a:rPr lang="en-US" altLang="ja-JP" sz="2000" b="1" dirty="0" smtClean="0"/>
              <a:t>』</a:t>
            </a:r>
            <a:br>
              <a:rPr lang="en-US" altLang="ja-JP" sz="2000" b="1" dirty="0" smtClean="0"/>
            </a:br>
            <a:r>
              <a:rPr lang="ja-JP" altLang="ja-JP" sz="2000" dirty="0" smtClean="0"/>
              <a:t>平成</a:t>
            </a:r>
            <a:r>
              <a:rPr lang="en-US" altLang="ja-JP" sz="2000" dirty="0"/>
              <a:t>26</a:t>
            </a:r>
            <a:r>
              <a:rPr lang="ja-JP" altLang="ja-JP" sz="2000" dirty="0"/>
              <a:t>年度</a:t>
            </a:r>
            <a:r>
              <a:rPr lang="ja-JP" altLang="en-US" sz="2000" dirty="0"/>
              <a:t>　</a:t>
            </a:r>
            <a:r>
              <a:rPr lang="ja-JP" altLang="ja-JP" sz="2000" dirty="0"/>
              <a:t>社会福祉協議会活動全国会議</a:t>
            </a:r>
            <a:r>
              <a:rPr lang="en-US" altLang="ja-JP" sz="2000" dirty="0"/>
              <a:t/>
            </a:r>
            <a:br>
              <a:rPr lang="en-US" altLang="ja-JP" sz="2000" dirty="0"/>
            </a:br>
            <a:r>
              <a:rPr lang="ja-JP" altLang="en-US" sz="2000" dirty="0"/>
              <a:t>　　　　　　</a:t>
            </a:r>
            <a:r>
              <a:rPr lang="ja-JP" altLang="en-US" sz="2000" dirty="0" smtClean="0"/>
              <a:t>生活困窮者の支援プロセスを通じた「地域づくり」</a:t>
            </a:r>
            <a:r>
              <a:rPr lang="en-US" altLang="ja-JP" sz="2000" dirty="0" smtClean="0"/>
              <a:t/>
            </a:r>
            <a:br>
              <a:rPr lang="en-US" altLang="ja-JP" sz="2000" dirty="0" smtClean="0"/>
            </a:br>
            <a:r>
              <a:rPr lang="ja-JP" altLang="en-US" sz="2000" b="1" dirty="0">
                <a:latin typeface="+mn-ea"/>
              </a:rPr>
              <a:t>ルーテル学院大学　和田　</a:t>
            </a:r>
            <a:r>
              <a:rPr lang="ja-JP" altLang="en-US" sz="2000" b="1" dirty="0" smtClean="0">
                <a:latin typeface="+mn-ea"/>
              </a:rPr>
              <a:t>敏明</a:t>
            </a:r>
            <a:endParaRPr lang="ja-JP" altLang="en-US" sz="2000" dirty="0"/>
          </a:p>
        </p:txBody>
      </p:sp>
      <p:sp>
        <p:nvSpPr>
          <p:cNvPr id="27650" name="コンテンツ プレースホルダ 2"/>
          <p:cNvSpPr>
            <a:spLocks noGrp="1"/>
          </p:cNvSpPr>
          <p:nvPr>
            <p:ph idx="1"/>
          </p:nvPr>
        </p:nvSpPr>
        <p:spPr>
          <a:xfrm>
            <a:off x="457200" y="1925638"/>
            <a:ext cx="8229600" cy="4525962"/>
          </a:xfrm>
        </p:spPr>
        <p:txBody>
          <a:bodyPr/>
          <a:lstStyle/>
          <a:p>
            <a:pPr>
              <a:buFontTx/>
              <a:buNone/>
            </a:pPr>
            <a:r>
              <a:rPr lang="ja-JP" altLang="en-US" sz="2400">
                <a:latin typeface="Arial" charset="0"/>
                <a:ea typeface="ＭＳ Ｐゴシック" charset="0"/>
                <a:cs typeface="ＭＳ Ｐゴシック" charset="0"/>
              </a:rPr>
              <a:t>○生活困窮者は地域社会が改善すべき事を教えてくれる存在</a:t>
            </a:r>
            <a:endParaRPr lang="en-US" altLang="ja-JP" sz="2400">
              <a:latin typeface="Arial" charset="0"/>
              <a:ea typeface="ＭＳ Ｐゴシック" charset="0"/>
              <a:cs typeface="ＭＳ Ｐゴシック" charset="0"/>
            </a:endParaRPr>
          </a:p>
          <a:p>
            <a:pPr>
              <a:buFontTx/>
              <a:buNone/>
            </a:pPr>
            <a:r>
              <a:rPr lang="ja-JP" altLang="en-US" sz="2400">
                <a:latin typeface="Arial" charset="0"/>
                <a:ea typeface="ＭＳ Ｐゴシック" charset="0"/>
                <a:cs typeface="ＭＳ Ｐゴシック" charset="0"/>
              </a:rPr>
              <a:t>　・生活困窮が抱える多様で複合化した課題は、地域に多くの課題がある事であり、この現実を認識し、地域で生活困窮者を受けいれ、就労の場や居場所をつくり出すために知恵を出し合い、工夫することで地域のあり方が変化する</a:t>
            </a:r>
            <a:endParaRPr lang="en-US" altLang="ja-JP" sz="2400">
              <a:latin typeface="Arial" charset="0"/>
              <a:ea typeface="ＭＳ Ｐゴシック" charset="0"/>
              <a:cs typeface="ＭＳ Ｐゴシック" charset="0"/>
            </a:endParaRPr>
          </a:p>
          <a:p>
            <a:pPr>
              <a:buFontTx/>
              <a:buNone/>
            </a:pPr>
            <a:r>
              <a:rPr lang="ja-JP" altLang="en-US" sz="2400">
                <a:latin typeface="Arial" charset="0"/>
                <a:ea typeface="ＭＳ Ｐゴシック" charset="0"/>
                <a:cs typeface="ＭＳ Ｐゴシック" charset="0"/>
              </a:rPr>
              <a:t>○このような地域を創る事で生活困窮者が自立に向かおうという意欲が出てくる。自立できる地域づくり、地域システムづくりをめざす</a:t>
            </a:r>
            <a:endParaRPr lang="en-US" altLang="ja-JP" sz="2400">
              <a:latin typeface="Arial" charset="0"/>
              <a:ea typeface="ＭＳ Ｐゴシック" charset="0"/>
              <a:cs typeface="ＭＳ Ｐゴシック" charset="0"/>
            </a:endParaRPr>
          </a:p>
          <a:p>
            <a:pPr>
              <a:buFontTx/>
              <a:buNone/>
            </a:pPr>
            <a:r>
              <a:rPr lang="ja-JP" altLang="en-US" sz="2400">
                <a:latin typeface="Arial" charset="0"/>
                <a:ea typeface="ＭＳ Ｐゴシック" charset="0"/>
                <a:cs typeface="ＭＳ Ｐゴシック" charset="0"/>
              </a:rPr>
              <a:t>○行政、福祉関係機関、住民、企業、ＮＰＯ等の協働が不可欠、生活困窮者支援システムを構築するプロセスを通じて新たな地域づくりコミュニティづくりが進展する</a:t>
            </a:r>
            <a:endParaRPr lang="en-US" altLang="ja-JP" sz="2400">
              <a:latin typeface="Arial" charset="0"/>
              <a:ea typeface="ＭＳ Ｐゴシック" charset="0"/>
              <a:cs typeface="ＭＳ Ｐゴシック" charset="0"/>
            </a:endParaRPr>
          </a:p>
        </p:txBody>
      </p:sp>
    </p:spTree>
    <p:extLst>
      <p:ext uri="{BB962C8B-B14F-4D97-AF65-F5344CB8AC3E}">
        <p14:creationId xmlns:p14="http://schemas.microsoft.com/office/powerpoint/2010/main" val="39154133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52308" y="1043702"/>
            <a:ext cx="8383263" cy="5632310"/>
          </a:xfrm>
          <a:prstGeom prst="rect">
            <a:avLst/>
          </a:prstGeom>
          <a:noFill/>
        </p:spPr>
        <p:txBody>
          <a:bodyPr wrap="square" rtlCol="0">
            <a:spAutoFit/>
          </a:bodyPr>
          <a:lstStyle/>
          <a:p>
            <a:r>
              <a:rPr lang="en-US" altLang="ja-JP" sz="2400" dirty="0" smtClean="0"/>
              <a:t>1919</a:t>
            </a:r>
            <a:r>
              <a:rPr lang="ja-JP" altLang="en-US" sz="2400" dirty="0"/>
              <a:t>（大正</a:t>
            </a:r>
            <a:r>
              <a:rPr lang="en-US" altLang="ja-JP" sz="2400" dirty="0"/>
              <a:t>8</a:t>
            </a:r>
            <a:r>
              <a:rPr lang="ja-JP" altLang="en-US" sz="2400" dirty="0"/>
              <a:t>）年、社会福祉法人慈愛園は、その歩みを始めました。その中心的な担い手となったのが、アメリカから派遣されたモード・パウラス宣教師です。</a:t>
            </a:r>
            <a:r>
              <a:rPr lang="ja-JP" altLang="en-US" sz="2400" u="sng" dirty="0"/>
              <a:t>彼女の神さまから与えられた使命である「散らされた人々を集め、ひとりも失われないようにする」</a:t>
            </a:r>
            <a:r>
              <a:rPr lang="ja-JP" altLang="en-US" sz="2400" dirty="0"/>
              <a:t>ために、当時の経済的困窮の中の身寄りのない子どもたち、身売りを余儀なくされた女性たち、家庭からはじき出された老人たちを支える具体的な活動として慈愛園が誕生したのです。中でもそれぞれの施設を</a:t>
            </a:r>
            <a:r>
              <a:rPr lang="ja-JP" altLang="en-US" sz="2400" u="sng" dirty="0"/>
              <a:t>「ホーム」と名付け職員が父親・母親の役割を果たしながら家庭的な雰囲気で、それぞれの人らしく生きて行けるようにしたのです。</a:t>
            </a:r>
            <a:r>
              <a:rPr lang="ja-JP" altLang="en-US" sz="2400" dirty="0"/>
              <a:t>こうした神さまに支えられたパウラス宣教師の働きは潮谷総一郎氏などその意志を受け継ぐ方々によってすべてのジャンルに事業を拡大し、今日に至っております。</a:t>
            </a:r>
            <a:r>
              <a:rPr lang="ja-JP" altLang="en-US" sz="2400" u="sng" dirty="0"/>
              <a:t>神さまに与えられた使命を果たすために建てられたこの慈愛園の原点に常に立ち返りながら、私たちの働きを続けていきたいと思います。</a:t>
            </a:r>
            <a:endParaRPr kumimoji="1" lang="ja-JP" altLang="en-US" sz="2400" u="sng" dirty="0"/>
          </a:p>
        </p:txBody>
      </p:sp>
      <p:sp>
        <p:nvSpPr>
          <p:cNvPr id="3" name="テキスト ボックス 2"/>
          <p:cNvSpPr txBox="1"/>
          <p:nvPr/>
        </p:nvSpPr>
        <p:spPr>
          <a:xfrm>
            <a:off x="452308" y="239449"/>
            <a:ext cx="8158927" cy="584776"/>
          </a:xfrm>
          <a:prstGeom prst="rect">
            <a:avLst/>
          </a:prstGeom>
          <a:noFill/>
        </p:spPr>
        <p:txBody>
          <a:bodyPr wrap="square" rtlCol="0">
            <a:spAutoFit/>
          </a:bodyPr>
          <a:lstStyle/>
          <a:p>
            <a:r>
              <a:rPr lang="ja-JP" altLang="en-US" sz="3200" dirty="0" smtClean="0"/>
              <a:t>ごあいさつ（理事長</a:t>
            </a:r>
            <a:r>
              <a:rPr lang="en-US" altLang="ja-JP" sz="3200" dirty="0" smtClean="0"/>
              <a:t>/</a:t>
            </a:r>
            <a:r>
              <a:rPr lang="ja-JP" altLang="en-US" sz="3200" dirty="0" smtClean="0"/>
              <a:t>内村公春）</a:t>
            </a:r>
            <a:r>
              <a:rPr lang="en-US" altLang="ja-JP" sz="3200" dirty="0" smtClean="0"/>
              <a:t> </a:t>
            </a:r>
            <a:r>
              <a:rPr lang="ja-JP" altLang="en-US" sz="3200" dirty="0" smtClean="0"/>
              <a:t>慈愛</a:t>
            </a:r>
            <a:r>
              <a:rPr lang="ja-JP" altLang="en-US" sz="3200" dirty="0"/>
              <a:t>園</a:t>
            </a:r>
            <a:r>
              <a:rPr lang="en-US" altLang="ja-JP" sz="3200" dirty="0"/>
              <a:t>HP</a:t>
            </a:r>
            <a:r>
              <a:rPr lang="ja-JP" altLang="en-US" sz="3200" dirty="0" smtClean="0"/>
              <a:t>より</a:t>
            </a:r>
            <a:endParaRPr lang="ja-JP" altLang="en-US" sz="3200" dirty="0"/>
          </a:p>
        </p:txBody>
      </p:sp>
    </p:spTree>
    <p:extLst>
      <p:ext uri="{BB962C8B-B14F-4D97-AF65-F5344CB8AC3E}">
        <p14:creationId xmlns:p14="http://schemas.microsoft.com/office/powerpoint/2010/main" val="364194190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スライド番号プレースホル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fld id="{789EF525-6538-1A42-97E6-B08CD6302D2C}" type="slidenum">
              <a:rPr lang="en-US" altLang="ja-JP" sz="1400"/>
              <a:pPr/>
              <a:t>20</a:t>
            </a:fld>
            <a:endParaRPr lang="en-US" altLang="ja-JP" sz="1400"/>
          </a:p>
        </p:txBody>
      </p:sp>
      <p:sp>
        <p:nvSpPr>
          <p:cNvPr id="30722" name="テキスト ボックス 2"/>
          <p:cNvSpPr txBox="1">
            <a:spLocks noChangeArrowheads="1"/>
          </p:cNvSpPr>
          <p:nvPr/>
        </p:nvSpPr>
        <p:spPr bwMode="auto">
          <a:xfrm>
            <a:off x="304800" y="228600"/>
            <a:ext cx="8534400"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r>
              <a:rPr lang="ja-JP" altLang="en-US" sz="3200"/>
              <a:t>２</a:t>
            </a:r>
            <a:r>
              <a:rPr lang="en-US" altLang="ja-JP" sz="3200"/>
              <a:t>.</a:t>
            </a:r>
            <a:r>
              <a:rPr lang="ja-JP" altLang="en-US" sz="3200"/>
              <a:t>社会的養護</a:t>
            </a:r>
            <a:endParaRPr lang="en-US" altLang="ja-JP" sz="3200"/>
          </a:p>
          <a:p>
            <a:r>
              <a:rPr lang="en-US" altLang="ja-JP" sz="2800"/>
              <a:t>①</a:t>
            </a:r>
            <a:r>
              <a:rPr lang="ja-JP" altLang="en-US" sz="2800" u="sng"/>
              <a:t>社会的養護とは：</a:t>
            </a:r>
            <a:r>
              <a:rPr lang="ja-JP" altLang="en-US" sz="2800"/>
              <a:t>保護者のない児童や、保護者に監護させることが適当でない児童を、公的責任で社会的に養育し、保護するとと もに、養育に大きな困難を抱える家庭への支援を行うこと</a:t>
            </a:r>
            <a:endParaRPr lang="en-US" altLang="ja-JP" sz="2800"/>
          </a:p>
          <a:p>
            <a:r>
              <a:rPr lang="en-US" altLang="ja-JP" sz="2800"/>
              <a:t>②</a:t>
            </a:r>
            <a:r>
              <a:rPr lang="ja-JP" altLang="en-US" sz="2800"/>
              <a:t>社会的養護の</a:t>
            </a:r>
            <a:r>
              <a:rPr lang="ja-JP" altLang="en-US" sz="2800" u="sng"/>
              <a:t>理念</a:t>
            </a:r>
            <a:endParaRPr lang="en-US" altLang="ja-JP" sz="2800" u="sng"/>
          </a:p>
          <a:p>
            <a:r>
              <a:rPr lang="ja-JP" altLang="en-US" sz="2800"/>
              <a:t>ア</a:t>
            </a:r>
            <a:r>
              <a:rPr lang="en-US" altLang="ja-JP" sz="2800"/>
              <a:t>.</a:t>
            </a:r>
            <a:r>
              <a:rPr lang="ja-JP" altLang="en-US" sz="2800"/>
              <a:t>子どもの最善の利益のために　</a:t>
            </a:r>
            <a:endParaRPr lang="en-US" altLang="ja-JP" sz="2800"/>
          </a:p>
          <a:p>
            <a:r>
              <a:rPr lang="ja-JP" altLang="en-US" sz="2800"/>
              <a:t>イ</a:t>
            </a:r>
            <a:r>
              <a:rPr lang="en-US" altLang="ja-JP" sz="2800"/>
              <a:t>.</a:t>
            </a:r>
            <a:r>
              <a:rPr lang="ja-JP" altLang="en-US" sz="2800"/>
              <a:t>社会全体で子どもを育む</a:t>
            </a:r>
            <a:endParaRPr lang="en-US" altLang="ja-JP" sz="2800"/>
          </a:p>
          <a:p>
            <a:r>
              <a:rPr lang="en-US" altLang="ja-JP" sz="2800"/>
              <a:t>③</a:t>
            </a:r>
            <a:r>
              <a:rPr lang="ja-JP" altLang="en-US" sz="2800"/>
              <a:t>社会的養護の</a:t>
            </a:r>
            <a:r>
              <a:rPr lang="ja-JP" altLang="en-US" sz="2800" u="sng"/>
              <a:t>機能</a:t>
            </a:r>
            <a:endParaRPr lang="en-US" altLang="ja-JP" sz="2800"/>
          </a:p>
          <a:p>
            <a:r>
              <a:rPr lang="ja-JP" altLang="en-US" sz="2800"/>
              <a:t>ア</a:t>
            </a:r>
            <a:r>
              <a:rPr lang="en-US" altLang="ja-JP" sz="2800"/>
              <a:t>.</a:t>
            </a:r>
            <a:r>
              <a:rPr lang="ja-JP" altLang="en-US" sz="2800" u="sng"/>
              <a:t>養育機能</a:t>
            </a:r>
            <a:r>
              <a:rPr lang="ja-JP" altLang="en-US" sz="2800"/>
              <a:t>・・家庭での適切な養育を受けられない子どもの養育、</a:t>
            </a:r>
            <a:endParaRPr lang="en-US" altLang="ja-JP" sz="2800"/>
          </a:p>
          <a:p>
            <a:r>
              <a:rPr lang="ja-JP" altLang="en-US" sz="2800"/>
              <a:t>イ</a:t>
            </a:r>
            <a:r>
              <a:rPr lang="en-US" altLang="ja-JP" sz="2800"/>
              <a:t>.</a:t>
            </a:r>
            <a:r>
              <a:rPr lang="ja-JP" altLang="en-US" sz="2800" u="sng"/>
              <a:t>心理的ケア等の機能</a:t>
            </a:r>
            <a:r>
              <a:rPr lang="ja-JP" altLang="en-US" sz="2800"/>
              <a:t>・・適切な養育が受けられなかったことによる発達のゆがみや心の傷を回復、</a:t>
            </a:r>
            <a:endParaRPr lang="en-US" altLang="ja-JP" sz="2800"/>
          </a:p>
          <a:p>
            <a:r>
              <a:rPr lang="ja-JP" altLang="en-US" sz="2800"/>
              <a:t>ウ</a:t>
            </a:r>
            <a:r>
              <a:rPr lang="en-US" altLang="ja-JP" sz="2800"/>
              <a:t>.</a:t>
            </a:r>
            <a:r>
              <a:rPr lang="ja-JP" altLang="en-US" sz="2800" u="sng"/>
              <a:t>地域支援等の機能</a:t>
            </a:r>
            <a:r>
              <a:rPr lang="ja-JP" altLang="en-US" sz="2800"/>
              <a:t>・・親子関係の再構築支援、自立支援、アフターケア、地域における養育の支援</a:t>
            </a:r>
            <a:endParaRPr lang="en-US" altLang="ja-JP" sz="2800"/>
          </a:p>
        </p:txBody>
      </p:sp>
    </p:spTree>
    <p:extLst>
      <p:ext uri="{BB962C8B-B14F-4D97-AF65-F5344CB8AC3E}">
        <p14:creationId xmlns:p14="http://schemas.microsoft.com/office/powerpoint/2010/main" val="7247894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スライド番号プレースホル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fld id="{B38E5524-E2FB-894A-9206-A3A9A77A9E8B}" type="slidenum">
              <a:rPr lang="en-US" altLang="ja-JP" sz="1400"/>
              <a:pPr/>
              <a:t>21</a:t>
            </a:fld>
            <a:endParaRPr lang="en-US" altLang="ja-JP" sz="1400"/>
          </a:p>
        </p:txBody>
      </p:sp>
      <p:sp>
        <p:nvSpPr>
          <p:cNvPr id="31746" name="テキスト ボックス 2"/>
          <p:cNvSpPr txBox="1">
            <a:spLocks noChangeArrowheads="1"/>
          </p:cNvSpPr>
          <p:nvPr/>
        </p:nvSpPr>
        <p:spPr bwMode="auto">
          <a:xfrm>
            <a:off x="304800" y="381000"/>
            <a:ext cx="8534400"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r>
              <a:rPr lang="en-US" altLang="ja-JP" sz="2800"/>
              <a:t>④</a:t>
            </a:r>
            <a:r>
              <a:rPr lang="ja-JP" altLang="en-US" sz="2800" u="sng"/>
              <a:t>子どもの養育における社会的養護の役割</a:t>
            </a:r>
            <a:r>
              <a:rPr lang="ja-JP" altLang="en-US" sz="2800"/>
              <a:t>：ア</a:t>
            </a:r>
            <a:r>
              <a:rPr lang="en-US" altLang="ja-JP" sz="2800"/>
              <a:t>.</a:t>
            </a:r>
            <a:r>
              <a:rPr lang="ja-JP" altLang="en-US" sz="2800"/>
              <a:t>子どもの養育の場としての社会的養護、イ</a:t>
            </a:r>
            <a:r>
              <a:rPr lang="en-US" altLang="ja-JP" sz="2800"/>
              <a:t>.</a:t>
            </a:r>
            <a:r>
              <a:rPr lang="ja-JP" altLang="en-US" sz="2800"/>
              <a:t>虐待等からの保護と回復、ウ</a:t>
            </a:r>
            <a:r>
              <a:rPr lang="en-US" altLang="ja-JP" sz="2800"/>
              <a:t>.</a:t>
            </a:r>
            <a:r>
              <a:rPr lang="ja-JP" altLang="en-US" sz="2800"/>
              <a:t>貧困や児童虐待の世代間連鎖を防ぐために、エ</a:t>
            </a:r>
            <a:r>
              <a:rPr lang="en-US" altLang="ja-JP" sz="2800"/>
              <a:t>.</a:t>
            </a:r>
            <a:r>
              <a:rPr lang="ja-JP" altLang="en-US" sz="2800"/>
              <a:t>ソーシャルインクルージョン</a:t>
            </a:r>
            <a:r>
              <a:rPr lang="en-US" altLang="ja-JP" sz="2800"/>
              <a:t>(</a:t>
            </a:r>
            <a:r>
              <a:rPr lang="ja-JP" altLang="en-US" sz="2800"/>
              <a:t>社会的包摂</a:t>
            </a:r>
            <a:r>
              <a:rPr lang="en-US" altLang="ja-JP" sz="2800"/>
              <a:t>)</a:t>
            </a:r>
            <a:r>
              <a:rPr lang="ja-JP" altLang="en-US" sz="2800"/>
              <a:t>のために</a:t>
            </a:r>
            <a:endParaRPr lang="en-US" altLang="ja-JP" sz="2800"/>
          </a:p>
          <a:p>
            <a:r>
              <a:rPr lang="en-US" altLang="ja-JP" sz="2800"/>
              <a:t>⑤</a:t>
            </a:r>
            <a:r>
              <a:rPr lang="ja-JP" altLang="en-US" sz="2800" u="sng"/>
              <a:t>社会的養護の基本的方向</a:t>
            </a:r>
            <a:r>
              <a:rPr lang="ja-JP" altLang="en-US" sz="2800"/>
              <a:t>：</a:t>
            </a:r>
            <a:endParaRPr lang="en-US" altLang="ja-JP" sz="2800"/>
          </a:p>
          <a:p>
            <a:r>
              <a:rPr lang="ja-JP" altLang="en-US" sz="2500" u="sng"/>
              <a:t>ア</a:t>
            </a:r>
            <a:r>
              <a:rPr lang="en-US" altLang="ja-JP" sz="2500" u="sng"/>
              <a:t>.</a:t>
            </a:r>
            <a:r>
              <a:rPr lang="ja-JP" altLang="en-US" sz="2500" u="sng"/>
              <a:t>家庭的養護の推進</a:t>
            </a:r>
            <a:r>
              <a:rPr lang="ja-JP" altLang="en-US" sz="2500"/>
              <a:t>・・家庭的養護（里親、ファミリーホーム）を優先、施設養護でも、できる限り家庭的な環境で養育（小規模グループケア、グループホーム）を推進</a:t>
            </a:r>
          </a:p>
          <a:p>
            <a:r>
              <a:rPr lang="ja-JP" altLang="en-US" sz="2500" u="sng"/>
              <a:t>イ</a:t>
            </a:r>
            <a:r>
              <a:rPr lang="en-US" altLang="ja-JP" sz="2500" u="sng"/>
              <a:t>.</a:t>
            </a:r>
            <a:r>
              <a:rPr lang="ja-JP" altLang="en-US" sz="2500" u="sng"/>
              <a:t>専門的ケアの充実</a:t>
            </a:r>
            <a:r>
              <a:rPr lang="ja-JP" altLang="en-US" sz="2500"/>
              <a:t>・・虐待を受けて心に傷を負った子ども等への専門的な知識や技術によるケア</a:t>
            </a:r>
          </a:p>
          <a:p>
            <a:r>
              <a:rPr lang="ja-JP" altLang="en-US" sz="2500" u="sng"/>
              <a:t>ウ</a:t>
            </a:r>
            <a:r>
              <a:rPr lang="en-US" altLang="ja-JP" sz="2500" u="sng"/>
              <a:t>.</a:t>
            </a:r>
            <a:r>
              <a:rPr lang="ja-JP" altLang="en-US" sz="2500" u="sng"/>
              <a:t>自立支援の充実</a:t>
            </a:r>
            <a:r>
              <a:rPr lang="ja-JP" altLang="en-US" sz="2500"/>
              <a:t>・・自己肯定感を育み自分らしく生きる力、他者を尊重し共生する力、生活スキル、社会的スキルの獲得</a:t>
            </a:r>
          </a:p>
          <a:p>
            <a:r>
              <a:rPr lang="ja-JP" altLang="en-US" sz="2500" u="sng"/>
              <a:t>エ</a:t>
            </a:r>
            <a:r>
              <a:rPr lang="en-US" altLang="ja-JP" sz="2500" u="sng"/>
              <a:t>.</a:t>
            </a:r>
            <a:r>
              <a:rPr lang="ja-JP" altLang="en-US" sz="2500" u="sng"/>
              <a:t>家族支援、地域支援の充実</a:t>
            </a:r>
            <a:r>
              <a:rPr lang="ja-JP" altLang="en-US" sz="2500"/>
              <a:t>・・虐待防止の親支援、親子関係の再構築、施設に</a:t>
            </a:r>
            <a:r>
              <a:rPr lang="ja-JP" altLang="en-US" sz="2600"/>
              <a:t>よる里親等の支援、地域における子育て支援</a:t>
            </a:r>
          </a:p>
          <a:p>
            <a:endParaRPr lang="ja-JP" altLang="en-US"/>
          </a:p>
        </p:txBody>
      </p:sp>
    </p:spTree>
    <p:extLst>
      <p:ext uri="{BB962C8B-B14F-4D97-AF65-F5344CB8AC3E}">
        <p14:creationId xmlns:p14="http://schemas.microsoft.com/office/powerpoint/2010/main" val="350874021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6571" y="313267"/>
            <a:ext cx="8043333" cy="6124753"/>
          </a:xfrm>
          <a:prstGeom prst="rect">
            <a:avLst/>
          </a:prstGeom>
          <a:noFill/>
        </p:spPr>
        <p:txBody>
          <a:bodyPr wrap="square" rtlCol="0">
            <a:spAutoFit/>
          </a:bodyPr>
          <a:lstStyle/>
          <a:p>
            <a:r>
              <a:rPr lang="ja-JP" altLang="en-US" sz="4000" dirty="0" smtClean="0"/>
              <a:t>講演の枠組み</a:t>
            </a:r>
            <a:endParaRPr lang="en-US" altLang="ja-JP" sz="4000" dirty="0" smtClean="0"/>
          </a:p>
          <a:p>
            <a:r>
              <a:rPr lang="en-US" altLang="ja-JP" sz="3200" dirty="0" smtClean="0"/>
              <a:t>Ⅰ</a:t>
            </a:r>
            <a:r>
              <a:rPr lang="ja-JP" altLang="en-US" sz="3200" dirty="0" smtClean="0"/>
              <a:t>）パウラスホームの源流</a:t>
            </a:r>
            <a:endParaRPr lang="en-US" altLang="ja-JP" sz="3200" dirty="0" smtClean="0"/>
          </a:p>
          <a:p>
            <a:r>
              <a:rPr lang="ja-JP" altLang="en-US" sz="3200" dirty="0" smtClean="0"/>
              <a:t>・モードパウラス宣教師</a:t>
            </a:r>
            <a:endParaRPr lang="en-US" altLang="ja-JP" sz="3200" dirty="0" smtClean="0"/>
          </a:p>
          <a:p>
            <a:r>
              <a:rPr lang="ja-JP" altLang="en-US" sz="3200" dirty="0" smtClean="0"/>
              <a:t>・潮谷総一郎氏・杉村春三氏　</a:t>
            </a:r>
            <a:endParaRPr lang="en-US" altLang="ja-JP" sz="3200" dirty="0" smtClean="0"/>
          </a:p>
          <a:p>
            <a:r>
              <a:rPr lang="en-US" altLang="ja-JP" sz="3200" dirty="0" smtClean="0"/>
              <a:t>Ⅱ</a:t>
            </a:r>
            <a:r>
              <a:rPr lang="ja-JP" altLang="en-US" sz="3200" dirty="0" smtClean="0"/>
              <a:t>）パウラスホームの歩み</a:t>
            </a:r>
            <a:endParaRPr lang="en-US" altLang="ja-JP" sz="3200" dirty="0" smtClean="0"/>
          </a:p>
          <a:p>
            <a:r>
              <a:rPr lang="ja-JP" altLang="en-US" sz="3200" dirty="0" smtClean="0"/>
              <a:t>　</a:t>
            </a:r>
            <a:r>
              <a:rPr lang="ja-JP" altLang="ja-JP" sz="3200" dirty="0" smtClean="0"/>
              <a:t>老人</a:t>
            </a:r>
            <a:r>
              <a:rPr lang="ja-JP" altLang="ja-JP" sz="3200" dirty="0"/>
              <a:t>福祉法の基本理念の具体的実践施設と</a:t>
            </a:r>
            <a:r>
              <a:rPr lang="ja-JP" altLang="ja-JP" sz="3200" dirty="0" smtClean="0"/>
              <a:t>して</a:t>
            </a:r>
            <a:r>
              <a:rPr lang="ja-JP" altLang="ja-JP" sz="3200" dirty="0"/>
              <a:t>開設し杉村春三初代園長のもと試行錯誤を繰り返し</a:t>
            </a:r>
            <a:r>
              <a:rPr lang="ja-JP" altLang="ja-JP" sz="3200" dirty="0" smtClean="0"/>
              <a:t>ながら</a:t>
            </a:r>
            <a:r>
              <a:rPr lang="ja-JP" altLang="en-US" sz="3200" dirty="0" smtClean="0"/>
              <a:t>歩んできたこと</a:t>
            </a:r>
            <a:r>
              <a:rPr lang="ja-JP" altLang="ja-JP" sz="3200" dirty="0" smtClean="0"/>
              <a:t>。</a:t>
            </a:r>
            <a:endParaRPr lang="en-US" altLang="ja-JP" sz="3200" dirty="0"/>
          </a:p>
          <a:p>
            <a:r>
              <a:rPr lang="en-US" altLang="ja-JP" sz="3200" dirty="0" smtClean="0"/>
              <a:t>Ⅲ</a:t>
            </a:r>
            <a:r>
              <a:rPr lang="ja-JP" altLang="en-US" sz="3200" dirty="0" smtClean="0"/>
              <a:t>）</a:t>
            </a:r>
            <a:r>
              <a:rPr lang="ja-JP" altLang="en-US" sz="3200" dirty="0"/>
              <a:t>パウラスホームに必要</a:t>
            </a:r>
            <a:r>
              <a:rPr lang="ja-JP" altLang="en-US" sz="3200" dirty="0" smtClean="0"/>
              <a:t>な３つ</a:t>
            </a:r>
            <a:r>
              <a:rPr lang="ja-JP" altLang="en-US" sz="3200" dirty="0"/>
              <a:t>の視点</a:t>
            </a:r>
            <a:endParaRPr lang="en-US" altLang="ja-JP" sz="3200" dirty="0"/>
          </a:p>
          <a:p>
            <a:r>
              <a:rPr lang="en-US" altLang="ja-JP" sz="3200" dirty="0" smtClean="0"/>
              <a:t>Ⅳ</a:t>
            </a:r>
            <a:r>
              <a:rPr lang="ja-JP" altLang="en-US" sz="3200" dirty="0"/>
              <a:t>）大切なミッション</a:t>
            </a:r>
            <a:endParaRPr lang="en-US" altLang="ja-JP" sz="3200" dirty="0"/>
          </a:p>
          <a:p>
            <a:r>
              <a:rPr lang="ja-JP" altLang="en-US" sz="3200" dirty="0"/>
              <a:t>問われるパウラスホームの存在</a:t>
            </a:r>
            <a:r>
              <a:rPr lang="ja-JP" altLang="en-US" sz="3200" dirty="0" smtClean="0"/>
              <a:t>意義</a:t>
            </a:r>
            <a:endParaRPr lang="en-US" altLang="ja-JP" sz="3200" dirty="0" smtClean="0"/>
          </a:p>
          <a:p>
            <a:r>
              <a:rPr lang="en-US" altLang="ja-JP" sz="3200" dirty="0">
                <a:solidFill>
                  <a:srgbClr val="151520"/>
                </a:solidFill>
              </a:rPr>
              <a:t>Ⅴ</a:t>
            </a:r>
            <a:r>
              <a:rPr lang="ja-JP" altLang="en-US" sz="3200" dirty="0">
                <a:solidFill>
                  <a:srgbClr val="151520"/>
                </a:solidFill>
              </a:rPr>
              <a:t>）</a:t>
            </a:r>
            <a:r>
              <a:rPr lang="ja-JP" altLang="en-US" sz="3200" dirty="0"/>
              <a:t>被災地の復興は、私たちの未来で</a:t>
            </a:r>
            <a:r>
              <a:rPr lang="ja-JP" altLang="en-US" sz="3200" dirty="0" smtClean="0"/>
              <a:t>ある</a:t>
            </a:r>
            <a:endParaRPr lang="ja-JP" altLang="en-US" sz="3200" dirty="0"/>
          </a:p>
        </p:txBody>
      </p:sp>
    </p:spTree>
    <p:extLst>
      <p:ext uri="{BB962C8B-B14F-4D97-AF65-F5344CB8AC3E}">
        <p14:creationId xmlns:p14="http://schemas.microsoft.com/office/powerpoint/2010/main" val="30347619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67619" y="2733524"/>
            <a:ext cx="6962964" cy="830997"/>
          </a:xfrm>
          <a:prstGeom prst="rect">
            <a:avLst/>
          </a:prstGeom>
          <a:noFill/>
        </p:spPr>
        <p:txBody>
          <a:bodyPr wrap="none" rtlCol="0">
            <a:spAutoFit/>
          </a:bodyPr>
          <a:lstStyle/>
          <a:p>
            <a:r>
              <a:rPr lang="en-US" altLang="ja-JP" sz="4800" dirty="0"/>
              <a:t>Ⅰ</a:t>
            </a:r>
            <a:r>
              <a:rPr lang="ja-JP" altLang="en-US" sz="4800" dirty="0"/>
              <a:t>）パウラスホームの</a:t>
            </a:r>
            <a:r>
              <a:rPr lang="ja-JP" altLang="en-US" sz="4800" dirty="0" smtClean="0"/>
              <a:t>源流</a:t>
            </a:r>
            <a:endParaRPr lang="en-US" altLang="ja-JP" sz="4800" dirty="0"/>
          </a:p>
        </p:txBody>
      </p:sp>
    </p:spTree>
    <p:extLst>
      <p:ext uri="{BB962C8B-B14F-4D97-AF65-F5344CB8AC3E}">
        <p14:creationId xmlns:p14="http://schemas.microsoft.com/office/powerpoint/2010/main" val="28363978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fld id="{60CE1129-6735-554F-BDF8-3AFE397539EE}" type="slidenum">
              <a:rPr lang="en-US" altLang="ja-JP" sz="1400"/>
              <a:pPr/>
              <a:t>5</a:t>
            </a:fld>
            <a:endParaRPr lang="en-US" altLang="ja-JP" sz="1400"/>
          </a:p>
        </p:txBody>
      </p:sp>
      <p:sp>
        <p:nvSpPr>
          <p:cNvPr id="94211" name="Rectangle 4"/>
          <p:cNvSpPr>
            <a:spLocks noGrp="1" noChangeArrowheads="1"/>
          </p:cNvSpPr>
          <p:nvPr>
            <p:ph type="title" idx="4294967295"/>
          </p:nvPr>
        </p:nvSpPr>
        <p:spPr>
          <a:xfrm flipH="1">
            <a:off x="152397" y="228600"/>
            <a:ext cx="5380040" cy="838200"/>
          </a:xfrm>
        </p:spPr>
        <p:txBody>
          <a:bodyPr>
            <a:noAutofit/>
          </a:bodyPr>
          <a:lstStyle/>
          <a:p>
            <a:pPr eaLnBrk="1" hangingPunct="1"/>
            <a:r>
              <a:rPr lang="ja-JP" altLang="en-US" sz="3600" dirty="0" smtClean="0">
                <a:latin typeface="Arial" charset="0"/>
                <a:ea typeface="ＭＳ Ｐゴシック" charset="0"/>
                <a:cs typeface="ＭＳ Ｐゴシック" charset="0"/>
              </a:rPr>
              <a:t>１．モード</a:t>
            </a:r>
            <a:r>
              <a:rPr lang="ja-JP" altLang="en-US" sz="3600" dirty="0">
                <a:latin typeface="Arial" charset="0"/>
                <a:ea typeface="ＭＳ Ｐゴシック" charset="0"/>
                <a:cs typeface="ＭＳ Ｐゴシック" charset="0"/>
              </a:rPr>
              <a:t>・</a:t>
            </a:r>
            <a:r>
              <a:rPr lang="ja-JP" altLang="en-US" sz="3600" dirty="0" smtClean="0">
                <a:latin typeface="Arial" charset="0"/>
                <a:ea typeface="ＭＳ Ｐゴシック" charset="0"/>
                <a:cs typeface="ＭＳ Ｐゴシック" charset="0"/>
              </a:rPr>
              <a:t>パウラス伝道師</a:t>
            </a:r>
            <a:endParaRPr lang="ja-JP" altLang="en-US" sz="3600" dirty="0">
              <a:latin typeface="Arial" charset="0"/>
              <a:ea typeface="ＭＳ Ｐゴシック" charset="0"/>
              <a:cs typeface="ＭＳ Ｐゴシック" charset="0"/>
            </a:endParaRPr>
          </a:p>
        </p:txBody>
      </p:sp>
      <p:pic>
        <p:nvPicPr>
          <p:cNvPr id="94212" name="Picture 5" descr="法人本部.JPG                                                   000057F0Macintosh HD                   BA97C80D:"/>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52400" y="1693550"/>
            <a:ext cx="5105400" cy="382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3" name="Rectangle 6"/>
          <p:cNvSpPr>
            <a:spLocks noChangeArrowheads="1"/>
          </p:cNvSpPr>
          <p:nvPr/>
        </p:nvSpPr>
        <p:spPr bwMode="auto">
          <a:xfrm>
            <a:off x="228600" y="1119188"/>
            <a:ext cx="28194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ja-JP" altLang="en-US" dirty="0">
                <a:solidFill>
                  <a:schemeClr val="tx2"/>
                </a:solidFill>
              </a:rPr>
              <a:t>慈愛園本部　</a:t>
            </a:r>
            <a:r>
              <a:rPr lang="en-US" altLang="ja-JP" dirty="0">
                <a:solidFill>
                  <a:schemeClr val="tx2"/>
                </a:solidFill>
              </a:rPr>
              <a:t>       </a:t>
            </a:r>
          </a:p>
          <a:p>
            <a:pPr eaLnBrk="1" hangingPunct="1"/>
            <a:r>
              <a:rPr lang="ja-JP" altLang="en-US" dirty="0">
                <a:solidFill>
                  <a:schemeClr val="tx2"/>
                </a:solidFill>
              </a:rPr>
              <a:t>パウラス記念館</a:t>
            </a:r>
            <a:endParaRPr lang="ja-JP" altLang="en-US" sz="2800" dirty="0">
              <a:solidFill>
                <a:schemeClr val="tx2"/>
              </a:solidFill>
            </a:endParaRPr>
          </a:p>
        </p:txBody>
      </p:sp>
      <p:sp>
        <p:nvSpPr>
          <p:cNvPr id="94214" name="Rectangle 7"/>
          <p:cNvSpPr>
            <a:spLocks noChangeArrowheads="1"/>
          </p:cNvSpPr>
          <p:nvPr/>
        </p:nvSpPr>
        <p:spPr bwMode="auto">
          <a:xfrm>
            <a:off x="5532438" y="1420813"/>
            <a:ext cx="1841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endParaRPr lang="ja-JP" altLang="en-US"/>
          </a:p>
        </p:txBody>
      </p:sp>
      <p:pic>
        <p:nvPicPr>
          <p:cNvPr id="2" name="図 1" descr="パウラス女史photo.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34000" y="657475"/>
            <a:ext cx="3491998" cy="3883525"/>
          </a:xfrm>
          <a:prstGeom prst="rect">
            <a:avLst/>
          </a:prstGeom>
        </p:spPr>
      </p:pic>
      <p:sp>
        <p:nvSpPr>
          <p:cNvPr id="3" name="テキスト ボックス 2"/>
          <p:cNvSpPr txBox="1"/>
          <p:nvPr/>
        </p:nvSpPr>
        <p:spPr>
          <a:xfrm>
            <a:off x="152400" y="5798145"/>
            <a:ext cx="8366567" cy="923330"/>
          </a:xfrm>
          <a:prstGeom prst="rect">
            <a:avLst/>
          </a:prstGeom>
          <a:noFill/>
        </p:spPr>
        <p:txBody>
          <a:bodyPr wrap="square" rtlCol="0">
            <a:spAutoFit/>
          </a:bodyPr>
          <a:lstStyle/>
          <a:p>
            <a:r>
              <a:rPr lang="ja-JP" altLang="en-US" dirty="0"/>
              <a:t>大正１２</a:t>
            </a:r>
            <a:r>
              <a:rPr lang="en-US" altLang="ja-JP" dirty="0"/>
              <a:t>(1923)</a:t>
            </a:r>
            <a:r>
              <a:rPr lang="ja-JP" altLang="en-US" dirty="0"/>
              <a:t>年にアメリカの宣教師モード・パウラスによって創設された熊本の社会福祉法人の礎となる施設で、本建物は、昭和２</a:t>
            </a:r>
            <a:r>
              <a:rPr lang="en-US" altLang="ja-JP" dirty="0"/>
              <a:t>(1927)</a:t>
            </a:r>
            <a:r>
              <a:rPr lang="ja-JP" altLang="en-US" dirty="0"/>
              <a:t>に宣教師の住宅兼事務所として建てられました。 国指定　登録有形文化財登録済です。</a:t>
            </a:r>
            <a:endParaRPr kumimoji="1" lang="ja-JP" altLang="en-US" dirty="0"/>
          </a:p>
        </p:txBody>
      </p:sp>
    </p:spTree>
    <p:extLst>
      <p:ext uri="{BB962C8B-B14F-4D97-AF65-F5344CB8AC3E}">
        <p14:creationId xmlns:p14="http://schemas.microsoft.com/office/powerpoint/2010/main" val="343631312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慈愛園神水教会1.jp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30532" y="347901"/>
            <a:ext cx="4073935" cy="3044135"/>
          </a:xfrm>
          <a:prstGeom prst="rect">
            <a:avLst/>
          </a:prstGeom>
        </p:spPr>
      </p:pic>
      <p:pic>
        <p:nvPicPr>
          <p:cNvPr id="3" name="図 2" descr="神水教会祭壇.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61756" y="2467624"/>
            <a:ext cx="5201920" cy="3901440"/>
          </a:xfrm>
          <a:prstGeom prst="rect">
            <a:avLst/>
          </a:prstGeom>
        </p:spPr>
      </p:pic>
      <p:sp>
        <p:nvSpPr>
          <p:cNvPr id="4" name="テキスト ボックス 3"/>
          <p:cNvSpPr txBox="1"/>
          <p:nvPr/>
        </p:nvSpPr>
        <p:spPr>
          <a:xfrm>
            <a:off x="5879994" y="1235049"/>
            <a:ext cx="1826141" cy="584776"/>
          </a:xfrm>
          <a:prstGeom prst="rect">
            <a:avLst/>
          </a:prstGeom>
          <a:noFill/>
        </p:spPr>
        <p:txBody>
          <a:bodyPr wrap="none" rtlCol="0">
            <a:spAutoFit/>
          </a:bodyPr>
          <a:lstStyle/>
          <a:p>
            <a:r>
              <a:rPr kumimoji="1" lang="ja-JP" altLang="en-US" sz="3200" dirty="0" smtClean="0"/>
              <a:t>神水教会</a:t>
            </a:r>
            <a:endParaRPr kumimoji="1" lang="ja-JP" altLang="en-US" sz="3200" dirty="0"/>
          </a:p>
        </p:txBody>
      </p:sp>
    </p:spTree>
    <p:extLst>
      <p:ext uri="{BB962C8B-B14F-4D97-AF65-F5344CB8AC3E}">
        <p14:creationId xmlns:p14="http://schemas.microsoft.com/office/powerpoint/2010/main" val="186887588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36191" y="628555"/>
            <a:ext cx="8377457" cy="5601534"/>
          </a:xfrm>
          <a:prstGeom prst="rect">
            <a:avLst/>
          </a:prstGeom>
          <a:noFill/>
        </p:spPr>
        <p:txBody>
          <a:bodyPr wrap="square" rtlCol="0">
            <a:spAutoFit/>
          </a:bodyPr>
          <a:lstStyle/>
          <a:p>
            <a:r>
              <a:rPr lang="ja-JP" altLang="en-US" sz="3200" dirty="0"/>
              <a:t>モード・パウラス宣教師により慈愛園創立</a:t>
            </a:r>
          </a:p>
          <a:p>
            <a:r>
              <a:rPr lang="ja-JP" altLang="en-US" sz="2400" dirty="0" smtClean="0"/>
              <a:t>　</a:t>
            </a:r>
            <a:r>
              <a:rPr lang="ja-JP" altLang="en-US" dirty="0" smtClean="0"/>
              <a:t>第一次</a:t>
            </a:r>
            <a:r>
              <a:rPr lang="ja-JP" altLang="en-US" dirty="0"/>
              <a:t>世界大戦後の日本は、 貧困・病気・人身売買が後を絶たず、米騒動は全国規模で暴動ともなりました。</a:t>
            </a:r>
            <a:r>
              <a:rPr lang="en-US" altLang="ja-JP" dirty="0" smtClean="0"/>
              <a:t> </a:t>
            </a:r>
            <a:r>
              <a:rPr lang="ja-JP" altLang="en-US" dirty="0" smtClean="0"/>
              <a:t>　大正</a:t>
            </a:r>
            <a:r>
              <a:rPr lang="ja-JP" altLang="en-US" dirty="0"/>
              <a:t>８年（</a:t>
            </a:r>
            <a:r>
              <a:rPr lang="en-US" altLang="ja-JP" dirty="0"/>
              <a:t>1919</a:t>
            </a:r>
            <a:r>
              <a:rPr lang="ja-JP" altLang="en-US" dirty="0"/>
              <a:t>年）３月、日本福音ルーテル教会宣教師会は日本の事情に心を痛め、社会事業を開始することを教会総会に提案し承認されました。</a:t>
            </a:r>
            <a:r>
              <a:rPr lang="en-US" altLang="ja-JP" dirty="0" smtClean="0"/>
              <a:t> </a:t>
            </a:r>
            <a:r>
              <a:rPr lang="ja-JP" altLang="en-US" dirty="0" smtClean="0"/>
              <a:t>　初代</a:t>
            </a:r>
            <a:r>
              <a:rPr lang="ja-JP" altLang="en-US" dirty="0"/>
              <a:t>園長モード・パウラス宣教師は、北米一致ルーテル教会婦人会の寄付により、土地</a:t>
            </a:r>
            <a:r>
              <a:rPr lang="en-US" altLang="ja-JP" dirty="0"/>
              <a:t>23100㎡</a:t>
            </a:r>
            <a:r>
              <a:rPr lang="ja-JP" altLang="en-US" dirty="0"/>
              <a:t>を購入し、子供ホーム・婦人ホーム・老人ホームを新築しました</a:t>
            </a:r>
            <a:r>
              <a:rPr lang="ja-JP" altLang="en-US" dirty="0" smtClean="0"/>
              <a:t>。</a:t>
            </a:r>
            <a:endParaRPr lang="en-US" altLang="ja-JP" dirty="0" smtClean="0"/>
          </a:p>
          <a:p>
            <a:endParaRPr kumimoji="1" lang="en-US" altLang="ja-JP" dirty="0" smtClean="0"/>
          </a:p>
          <a:p>
            <a:r>
              <a:rPr lang="ja-JP" altLang="en-US" sz="3200" dirty="0" smtClean="0"/>
              <a:t>暖かい</a:t>
            </a:r>
            <a:r>
              <a:rPr lang="ja-JP" altLang="en-US" sz="3200" dirty="0"/>
              <a:t>家庭の雰囲気を</a:t>
            </a:r>
            <a:endParaRPr kumimoji="1" lang="en-US" altLang="ja-JP" sz="3200" dirty="0"/>
          </a:p>
          <a:p>
            <a:r>
              <a:rPr lang="ja-JP" altLang="en-US" dirty="0" smtClean="0"/>
              <a:t>　施設</a:t>
            </a:r>
            <a:r>
              <a:rPr lang="ja-JP" altLang="en-US" dirty="0"/>
              <a:t>は「ホーム」と名付け、暖かい家庭の雰囲気を体験させるため職員に父親、母親の役を果すことを求めました。今日、老人施設をホームと呼ぶようになったのもこの慈愛園のホームシステムからです。 さらに、「入所している人々に愛情を受ける立場から、自ら他の人々の愛を分け与える人々になる」ことを求めました。これらは慈愛園社会福祉事業の根底となっています</a:t>
            </a:r>
            <a:r>
              <a:rPr lang="ja-JP" altLang="en-US" dirty="0" smtClean="0"/>
              <a:t>。</a:t>
            </a:r>
            <a:endParaRPr lang="en-US" altLang="ja-JP" dirty="0" smtClean="0"/>
          </a:p>
          <a:p>
            <a:endParaRPr kumimoji="1" lang="en-US" altLang="ja-JP" dirty="0"/>
          </a:p>
          <a:p>
            <a:r>
              <a:rPr lang="ja-JP" altLang="en-US" dirty="0"/>
              <a:t>モード・パウラス宣教師は社会事業を行う上で、勤労による自給自足を推奨し、子どもも老人も畑を耕し、動物を飼ってそれらの恵みに感謝することを体験させることを目的としていました。</a:t>
            </a:r>
            <a:endParaRPr kumimoji="1" lang="ja-JP" altLang="en-US" dirty="0"/>
          </a:p>
        </p:txBody>
      </p:sp>
      <p:sp>
        <p:nvSpPr>
          <p:cNvPr id="6" name="テキスト ボックス 5"/>
          <p:cNvSpPr txBox="1"/>
          <p:nvPr/>
        </p:nvSpPr>
        <p:spPr>
          <a:xfrm>
            <a:off x="4669822" y="6225924"/>
            <a:ext cx="2248983" cy="523220"/>
          </a:xfrm>
          <a:prstGeom prst="rect">
            <a:avLst/>
          </a:prstGeom>
          <a:noFill/>
        </p:spPr>
        <p:txBody>
          <a:bodyPr wrap="none" rtlCol="0">
            <a:spAutoFit/>
          </a:bodyPr>
          <a:lstStyle/>
          <a:p>
            <a:r>
              <a:rPr kumimoji="1" lang="ja-JP" altLang="en-US" sz="2800" dirty="0" smtClean="0"/>
              <a:t>慈愛園</a:t>
            </a:r>
            <a:r>
              <a:rPr kumimoji="1" lang="en-US" altLang="ja-JP" sz="2800" dirty="0" smtClean="0"/>
              <a:t>HP</a:t>
            </a:r>
            <a:r>
              <a:rPr kumimoji="1" lang="ja-JP" altLang="en-US" sz="2800" dirty="0" smtClean="0"/>
              <a:t>より</a:t>
            </a:r>
            <a:endParaRPr kumimoji="1" lang="ja-JP" altLang="en-US" sz="2800" dirty="0"/>
          </a:p>
        </p:txBody>
      </p:sp>
    </p:spTree>
    <p:extLst>
      <p:ext uri="{BB962C8B-B14F-4D97-AF65-F5344CB8AC3E}">
        <p14:creationId xmlns:p14="http://schemas.microsoft.com/office/powerpoint/2010/main" val="856322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43857" y="1378857"/>
            <a:ext cx="184666" cy="369332"/>
          </a:xfrm>
          <a:prstGeom prst="rect">
            <a:avLst/>
          </a:prstGeom>
          <a:noFill/>
        </p:spPr>
        <p:txBody>
          <a:bodyPr wrap="none" rtlCol="0">
            <a:spAutoFit/>
          </a:bodyPr>
          <a:lstStyle/>
          <a:p>
            <a:endParaRPr kumimoji="1" lang="ja-JP" altLang="en-US" dirty="0"/>
          </a:p>
        </p:txBody>
      </p:sp>
      <p:pic>
        <p:nvPicPr>
          <p:cNvPr id="3" name="Picture 5" descr="慈愛園エーネとモード.jpg                                       0000DAE6Macintosh HD                   BA97C80D:"/>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43857" y="1518474"/>
            <a:ext cx="7765630" cy="3908781"/>
          </a:xfrm>
          <a:prstGeom prst="rect">
            <a:avLst/>
          </a:prstGeom>
          <a:noFill/>
          <a:ln w="9525">
            <a:noFill/>
            <a:miter lim="800000"/>
            <a:headEnd/>
            <a:tailEnd/>
          </a:ln>
        </p:spPr>
      </p:pic>
    </p:spTree>
    <p:extLst>
      <p:ext uri="{BB962C8B-B14F-4D97-AF65-F5344CB8AC3E}">
        <p14:creationId xmlns:p14="http://schemas.microsoft.com/office/powerpoint/2010/main" val="218718987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27874" y="307324"/>
            <a:ext cx="8662125" cy="6370974"/>
          </a:xfrm>
          <a:prstGeom prst="rect">
            <a:avLst/>
          </a:prstGeom>
          <a:noFill/>
        </p:spPr>
        <p:txBody>
          <a:bodyPr wrap="square" rtlCol="0">
            <a:spAutoFit/>
          </a:bodyPr>
          <a:lstStyle/>
          <a:p>
            <a:r>
              <a:rPr kumimoji="1" lang="ja-JP" altLang="en-US" sz="2400" dirty="0" smtClean="0"/>
              <a:t>１９１９（大正８）年、熊本で宣教師会が開催されました。</a:t>
            </a:r>
            <a:endParaRPr kumimoji="1" lang="en-US" altLang="ja-JP" sz="2400" dirty="0" smtClean="0"/>
          </a:p>
          <a:p>
            <a:r>
              <a:rPr lang="en-US" altLang="ja-JP" sz="2400" dirty="0" smtClean="0"/>
              <a:t>①</a:t>
            </a:r>
            <a:r>
              <a:rPr kumimoji="1" lang="ja-JP" altLang="en-US" sz="2400" dirty="0" smtClean="0"/>
              <a:t>スタイワルト宣教師：身寄りのない橋の下に住んでいる</a:t>
            </a:r>
            <a:r>
              <a:rPr lang="ja-JP" altLang="en-US" sz="2400" dirty="0" smtClean="0"/>
              <a:t>老人を救おう</a:t>
            </a:r>
            <a:endParaRPr lang="en-US" altLang="ja-JP" sz="2400" dirty="0" smtClean="0"/>
          </a:p>
          <a:p>
            <a:r>
              <a:rPr kumimoji="1" lang="en-US" altLang="ja-JP" sz="2400" dirty="0" smtClean="0"/>
              <a:t>②</a:t>
            </a:r>
            <a:r>
              <a:rPr kumimoji="1" lang="ja-JP" altLang="en-US" sz="2400" dirty="0" smtClean="0"/>
              <a:t>エカード宣教師（九州女学院初代院長）：売られていく子どもたちを救おう</a:t>
            </a:r>
            <a:endParaRPr kumimoji="1" lang="en-US" altLang="ja-JP" sz="2400" dirty="0" smtClean="0"/>
          </a:p>
          <a:p>
            <a:r>
              <a:rPr lang="en-US" altLang="ja-JP" sz="2400" dirty="0" smtClean="0"/>
              <a:t>③</a:t>
            </a:r>
            <a:r>
              <a:rPr lang="ja-JP" altLang="en-US" sz="2400" dirty="0" smtClean="0"/>
              <a:t>ミラー宣教師：日本人が自らやれるよう社会事業のモデルよう、赤ちゃんからお年寄りまでの</a:t>
            </a:r>
            <a:r>
              <a:rPr kumimoji="1" lang="ja-JP" altLang="en-US" sz="2400" dirty="0" smtClean="0"/>
              <a:t>社会事業をやろう</a:t>
            </a:r>
            <a:endParaRPr kumimoji="1" lang="en-US" altLang="ja-JP" sz="2400" dirty="0" smtClean="0"/>
          </a:p>
          <a:p>
            <a:r>
              <a:rPr lang="ja-JP" altLang="en-US" sz="2400" dirty="0" smtClean="0"/>
              <a:t>委員長にネルソン宣教師を、創立園長にモード・パウラス宣教師を選出</a:t>
            </a:r>
            <a:endParaRPr lang="en-US" altLang="ja-JP" sz="2400" dirty="0" smtClean="0"/>
          </a:p>
          <a:p>
            <a:r>
              <a:rPr kumimoji="1" lang="ja-JP" altLang="en-US" sz="2400" dirty="0" smtClean="0"/>
              <a:t>「行いがどもなわない信仰はそれだけでは死んだものものです」（ヤコブの手紙第２章第１７節）</a:t>
            </a:r>
            <a:r>
              <a:rPr lang="ja-JP" altLang="en-US" sz="2400" dirty="0" smtClean="0"/>
              <a:t>信仰と祈りだけがキリスト教ではなく、愛の実践によって信仰を訓練すること、他人の苦しみを背負って</a:t>
            </a:r>
            <a:endParaRPr lang="en-US" altLang="ja-JP" sz="2400" dirty="0" smtClean="0"/>
          </a:p>
          <a:p>
            <a:r>
              <a:rPr kumimoji="1" lang="ja-JP" altLang="en-US" sz="2400" dirty="0" smtClean="0"/>
              <a:t>生きていく訓練、人権を侵されている現実に立ち向かう実践がなければ、神の国は実現できないと</a:t>
            </a:r>
            <a:r>
              <a:rPr lang="ja-JP" altLang="en-US" sz="2400" dirty="0" smtClean="0"/>
              <a:t>宣教師は考えていた。</a:t>
            </a:r>
            <a:endParaRPr lang="en-US" altLang="ja-JP" sz="2400" dirty="0" smtClean="0"/>
          </a:p>
          <a:p>
            <a:r>
              <a:rPr kumimoji="1" lang="ja-JP" altLang="en-US" sz="2400" dirty="0" smtClean="0"/>
              <a:t>　潮谷愛一・市川一宏「「慈愛園」創立８６年の魅力」、るうてる法人会連合</a:t>
            </a:r>
            <a:r>
              <a:rPr kumimoji="1" lang="en-US" altLang="ja-JP" sz="2400" dirty="0" smtClean="0"/>
              <a:t>『</a:t>
            </a:r>
            <a:r>
              <a:rPr lang="ja-JP" altLang="ja-JP" sz="2400" dirty="0" smtClean="0"/>
              <a:t>共</a:t>
            </a:r>
            <a:r>
              <a:rPr lang="ja-JP" altLang="ja-JP" sz="2400" dirty="0"/>
              <a:t>拓型社会の創造をめざして　未来を愛する　希望を生きる』人間と歴史社 </a:t>
            </a:r>
            <a:endParaRPr kumimoji="1" lang="en-US" altLang="ja-JP" sz="2400" dirty="0" smtClean="0"/>
          </a:p>
        </p:txBody>
      </p:sp>
    </p:spTree>
    <p:extLst>
      <p:ext uri="{BB962C8B-B14F-4D97-AF65-F5344CB8AC3E}">
        <p14:creationId xmlns:p14="http://schemas.microsoft.com/office/powerpoint/2010/main" val="1854803409"/>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1426</TotalTime>
  <Words>1367</Words>
  <Application>Microsoft Macintosh PowerPoint</Application>
  <PresentationFormat>画面に合わせる (4:3)</PresentationFormat>
  <Paragraphs>139</Paragraphs>
  <Slides>21</Slides>
  <Notes>1</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ホワイト</vt:lpstr>
      <vt:lpstr>「おめでとう」で始まり 「ありがとう」で終わる人生 ―キリスト教社会福祉施設の使命―</vt:lpstr>
      <vt:lpstr>PowerPoint プレゼンテーション</vt:lpstr>
      <vt:lpstr>PowerPoint プレゼンテーション</vt:lpstr>
      <vt:lpstr>PowerPoint プレゼンテーション</vt:lpstr>
      <vt:lpstr>１．モード・パウラス伝道師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＜１＞地域の生活課題＝何が求められているか1．孤立の状況</vt:lpstr>
      <vt:lpstr>２．今日の地域福祉問題</vt:lpstr>
      <vt:lpstr>PowerPoint プレゼンテーション</vt:lpstr>
      <vt:lpstr>PowerPoint プレゼンテーション</vt:lpstr>
      <vt:lpstr>『生活困窮者支援への取り組みとこれからの地域福祉の展開』 平成26年度　社会福祉協議会活動全国会議 　　　　　　生活困窮者の支援プロセスを通じた「地域づくり」 ルーテル学院大学　和田　敏明</vt:lpstr>
      <vt:lpstr>PowerPoint プレゼンテーション</vt:lpstr>
      <vt:lpstr>PowerPoint プレゼンテーション</vt:lpstr>
    </vt:vector>
  </TitlesOfParts>
  <Company>ルーテル学院大学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市川 一宏</dc:creator>
  <cp:lastModifiedBy>市川 一宏</cp:lastModifiedBy>
  <cp:revision>136</cp:revision>
  <cp:lastPrinted>2014-10-29T13:09:49Z</cp:lastPrinted>
  <dcterms:created xsi:type="dcterms:W3CDTF">2014-11-28T02:27:28Z</dcterms:created>
  <dcterms:modified xsi:type="dcterms:W3CDTF">2014-11-28T09:31:27Z</dcterms:modified>
</cp:coreProperties>
</file>