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2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3530B-DCCE-A249-879E-6977B882E00B}" type="datetimeFigureOut">
              <a:rPr kumimoji="1" lang="ja-JP" altLang="en-US" smtClean="0"/>
              <a:t>14/11/28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95C1F-53C0-6142-AE64-4431AD85044D}" type="slidenum">
              <a:rPr kumimoji="1" lang="ja-JP" altLang="en-US" smtClean="0"/>
              <a:t>‹#›</a:t>
            </a:fld>
            <a:endParaRPr kumimoji="1" lang="ja-JP" altLang="en-US"/>
          </a:p>
        </p:txBody>
      </p:sp>
    </p:spTree>
    <p:extLst>
      <p:ext uri="{BB962C8B-B14F-4D97-AF65-F5344CB8AC3E}">
        <p14:creationId xmlns:p14="http://schemas.microsoft.com/office/powerpoint/2010/main" val="255767774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15912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258480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4070487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AD08011-B70D-234A-9BDC-7114C2ADDC32}" type="datetime1">
              <a:rPr lang="ja-JP" altLang="en-US"/>
              <a:pPr>
                <a:defRPr/>
              </a:pPr>
              <a:t>14/11/28</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0F87F77-9462-6746-93B0-AD0DD02BBB5A}" type="slidenum">
              <a:rPr lang="en-US" altLang="ja-JP"/>
              <a:pPr>
                <a:defRPr/>
              </a:pPr>
              <a:t>‹#›</a:t>
            </a:fld>
            <a:endParaRPr lang="en-US" altLang="ja-JP"/>
          </a:p>
        </p:txBody>
      </p:sp>
    </p:spTree>
    <p:extLst>
      <p:ext uri="{BB962C8B-B14F-4D97-AF65-F5344CB8AC3E}">
        <p14:creationId xmlns:p14="http://schemas.microsoft.com/office/powerpoint/2010/main" val="83957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68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132076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232607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35795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316769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21101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182461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71843B-2C7A-6D4E-A7DB-F6DD5EFA04AD}" type="datetimeFigureOut">
              <a:rPr kumimoji="1" lang="ja-JP" altLang="en-US" smtClean="0"/>
              <a:t>14/11/28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3856622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1843B-2C7A-6D4E-A7DB-F6DD5EFA04AD}" type="datetimeFigureOut">
              <a:rPr kumimoji="1" lang="ja-JP" altLang="en-US" smtClean="0"/>
              <a:t>14/11/28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56C58-66F3-3543-A128-93715FF0738A}" type="slidenum">
              <a:rPr kumimoji="1" lang="ja-JP" altLang="en-US" smtClean="0"/>
              <a:t>‹#›</a:t>
            </a:fld>
            <a:endParaRPr kumimoji="1" lang="ja-JP" altLang="en-US"/>
          </a:p>
        </p:txBody>
      </p:sp>
    </p:spTree>
    <p:extLst>
      <p:ext uri="{BB962C8B-B14F-4D97-AF65-F5344CB8AC3E}">
        <p14:creationId xmlns:p14="http://schemas.microsoft.com/office/powerpoint/2010/main" val="405905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wmf"/><Relationship Id="rId20" Type="http://schemas.openxmlformats.org/officeDocument/2006/relationships/image" Target="../media/image19.png"/><Relationship Id="rId10" Type="http://schemas.openxmlformats.org/officeDocument/2006/relationships/image" Target="../media/image9.wmf"/><Relationship Id="rId11" Type="http://schemas.openxmlformats.org/officeDocument/2006/relationships/image" Target="../media/image10.wmf"/><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wmf"/><Relationship Id="rId15" Type="http://schemas.openxmlformats.org/officeDocument/2006/relationships/image" Target="../media/image14.wmf"/><Relationship Id="rId16" Type="http://schemas.openxmlformats.org/officeDocument/2006/relationships/image" Target="../media/image15.wmf"/><Relationship Id="rId17" Type="http://schemas.openxmlformats.org/officeDocument/2006/relationships/image" Target="../media/image16.png"/><Relationship Id="rId18" Type="http://schemas.openxmlformats.org/officeDocument/2006/relationships/image" Target="../media/image17.wmf"/><Relationship Id="rId19" Type="http://schemas.openxmlformats.org/officeDocument/2006/relationships/image" Target="../media/image18.wmf"/><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wmf"/><Relationship Id="rId7" Type="http://schemas.openxmlformats.org/officeDocument/2006/relationships/image" Target="../media/image6.wmf"/><Relationship Id="rId8"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 Id="rId3"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eg"/><Relationship Id="rId3"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7827963" y="4008438"/>
            <a:ext cx="1522412" cy="954087"/>
          </a:xfrm>
          <a:prstGeom prst="rect">
            <a:avLst/>
          </a:prstGeom>
          <a:noFill/>
        </p:spPr>
        <p:txBody>
          <a:bodyPr lIns="91420" tIns="45713" rIns="91420" bIns="45713">
            <a:spAutoFit/>
          </a:bodyPr>
          <a:lstStyle/>
          <a:p>
            <a:pPr fontAlgn="auto">
              <a:spcBef>
                <a:spcPts val="0"/>
              </a:spcBef>
              <a:spcAft>
                <a:spcPts val="0"/>
              </a:spcAft>
              <a:defRPr/>
            </a:pPr>
            <a:r>
              <a:rPr lang="ja-JP" altLang="en-US" sz="800" spc="-100" dirty="0">
                <a:solidFill>
                  <a:prstClr val="black"/>
                </a:solidFill>
                <a:latin typeface="Calibri"/>
                <a:ea typeface="ＭＳ Ｐゴシック"/>
              </a:rPr>
              <a:t>■施設・居住系サービス</a:t>
            </a:r>
          </a:p>
          <a:p>
            <a:pPr fontAlgn="auto">
              <a:spcBef>
                <a:spcPts val="0"/>
              </a:spcBef>
              <a:spcAft>
                <a:spcPts val="0"/>
              </a:spcAft>
              <a:defRPr/>
            </a:pPr>
            <a:r>
              <a:rPr lang="ja-JP" altLang="en-US" sz="800" spc="-100" dirty="0">
                <a:solidFill>
                  <a:prstClr val="black"/>
                </a:solidFill>
                <a:latin typeface="Calibri"/>
                <a:ea typeface="ＭＳ Ｐゴシック"/>
              </a:rPr>
              <a:t>・介護老人福祉施設</a:t>
            </a:r>
            <a:endParaRPr lang="en-US" altLang="ja-JP" sz="800" spc="-100" dirty="0">
              <a:solidFill>
                <a:prstClr val="black"/>
              </a:solidFill>
              <a:latin typeface="Calibri"/>
              <a:ea typeface="ＭＳ Ｐゴシック"/>
            </a:endParaRPr>
          </a:p>
          <a:p>
            <a:pPr fontAlgn="auto">
              <a:spcBef>
                <a:spcPts val="0"/>
              </a:spcBef>
              <a:spcAft>
                <a:spcPts val="0"/>
              </a:spcAft>
              <a:defRPr/>
            </a:pPr>
            <a:r>
              <a:rPr lang="ja-JP" altLang="en-US" sz="800" spc="-100" dirty="0">
                <a:solidFill>
                  <a:prstClr val="black"/>
                </a:solidFill>
                <a:latin typeface="Calibri"/>
                <a:ea typeface="ＭＳ Ｐゴシック"/>
              </a:rPr>
              <a:t>・介護老人保健施設</a:t>
            </a:r>
            <a:endParaRPr lang="en-US" altLang="ja-JP" sz="800" spc="-100" dirty="0">
              <a:solidFill>
                <a:prstClr val="black"/>
              </a:solidFill>
              <a:latin typeface="Calibri"/>
              <a:ea typeface="ＭＳ Ｐゴシック"/>
            </a:endParaRPr>
          </a:p>
          <a:p>
            <a:pPr fontAlgn="auto">
              <a:spcBef>
                <a:spcPts val="0"/>
              </a:spcBef>
              <a:spcAft>
                <a:spcPts val="0"/>
              </a:spcAft>
              <a:defRPr/>
            </a:pPr>
            <a:r>
              <a:rPr lang="ja-JP" altLang="en-US" sz="800" spc="-100" dirty="0">
                <a:solidFill>
                  <a:prstClr val="black"/>
                </a:solidFill>
                <a:latin typeface="ＭＳ Ｐゴシック"/>
                <a:ea typeface="ＭＳ Ｐゴシック"/>
              </a:rPr>
              <a:t>・</a:t>
            </a:r>
            <a:r>
              <a:rPr lang="ja-JP" altLang="en-US" sz="800" spc="-100" dirty="0">
                <a:solidFill>
                  <a:prstClr val="black"/>
                </a:solidFill>
                <a:ea typeface="ＭＳ Ｐゴシック"/>
              </a:rPr>
              <a:t>認知症共同生活介護</a:t>
            </a:r>
            <a:endParaRPr lang="en-US" altLang="ja-JP" sz="800" spc="-100" dirty="0">
              <a:solidFill>
                <a:prstClr val="black"/>
              </a:solidFill>
              <a:ea typeface="ＭＳ Ｐゴシック"/>
            </a:endParaRPr>
          </a:p>
          <a:p>
            <a:pPr fontAlgn="auto">
              <a:spcBef>
                <a:spcPts val="0"/>
              </a:spcBef>
              <a:spcAft>
                <a:spcPts val="0"/>
              </a:spcAft>
              <a:defRPr/>
            </a:pPr>
            <a:r>
              <a:rPr lang="ja-JP" altLang="en-US" sz="800" spc="-100" dirty="0">
                <a:solidFill>
                  <a:prstClr val="black"/>
                </a:solidFill>
                <a:ea typeface="ＭＳ Ｐゴシック"/>
              </a:rPr>
              <a:t>・特定施設入所者生活介護</a:t>
            </a:r>
            <a:endParaRPr lang="en-US" altLang="ja-JP" sz="800" spc="-100" dirty="0">
              <a:solidFill>
                <a:prstClr val="black"/>
              </a:solidFill>
              <a:ea typeface="ＭＳ Ｐゴシック"/>
            </a:endParaRPr>
          </a:p>
          <a:p>
            <a:pPr fontAlgn="auto">
              <a:spcBef>
                <a:spcPts val="0"/>
              </a:spcBef>
              <a:spcAft>
                <a:spcPts val="0"/>
              </a:spcAft>
              <a:defRPr/>
            </a:pPr>
            <a:r>
              <a:rPr lang="ja-JP" altLang="en-US" sz="800" spc="-100" dirty="0">
                <a:solidFill>
                  <a:prstClr val="black"/>
                </a:solidFill>
                <a:ea typeface="ＭＳ Ｐゴシック"/>
              </a:rPr>
              <a:t>　　　　　　　　　　　　　　　　</a:t>
            </a:r>
            <a:r>
              <a:rPr lang="ja-JP" altLang="en-US" sz="800" spc="-100" dirty="0">
                <a:solidFill>
                  <a:prstClr val="black"/>
                </a:solidFill>
                <a:latin typeface="Calibri"/>
                <a:ea typeface="ＭＳ Ｐゴシック"/>
              </a:rPr>
              <a:t>等</a:t>
            </a:r>
            <a:endParaRPr lang="en-US" altLang="ja-JP" sz="800" spc="-100" dirty="0">
              <a:solidFill>
                <a:prstClr val="black"/>
              </a:solidFill>
              <a:latin typeface="Calibri"/>
              <a:ea typeface="ＭＳ Ｐゴシック"/>
            </a:endParaRPr>
          </a:p>
          <a:p>
            <a:pPr fontAlgn="auto">
              <a:spcBef>
                <a:spcPts val="0"/>
              </a:spcBef>
              <a:spcAft>
                <a:spcPts val="0"/>
              </a:spcAft>
              <a:defRPr/>
            </a:pPr>
            <a:endParaRPr lang="en-US" altLang="ja-JP" sz="800" spc="-100" dirty="0">
              <a:solidFill>
                <a:prstClr val="black"/>
              </a:solidFill>
              <a:latin typeface="ＭＳ Ｐゴシック"/>
              <a:ea typeface="ＭＳ Ｐゴシック"/>
            </a:endParaRPr>
          </a:p>
        </p:txBody>
      </p:sp>
      <p:sp>
        <p:nvSpPr>
          <p:cNvPr id="68" name="正方形/長方形 67"/>
          <p:cNvSpPr/>
          <p:nvPr/>
        </p:nvSpPr>
        <p:spPr>
          <a:xfrm>
            <a:off x="84138" y="-26988"/>
            <a:ext cx="9026525" cy="40322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dirty="0" smtClean="0">
                <a:solidFill>
                  <a:prstClr val="black"/>
                </a:solidFill>
                <a:latin typeface="HGP創英角ｺﾞｼｯｸUB" pitchFamily="50" charset="-128"/>
                <a:ea typeface="HGP創英角ｺﾞｼｯｸUB" pitchFamily="50" charset="-128"/>
              </a:rPr>
              <a:t>３．</a:t>
            </a:r>
            <a:r>
              <a:rPr lang="ja-JP" altLang="en-US" dirty="0" smtClean="0">
                <a:solidFill>
                  <a:prstClr val="black"/>
                </a:solidFill>
                <a:latin typeface="HGP創英角ｺﾞｼｯｸUB" pitchFamily="50" charset="-128"/>
                <a:ea typeface="HGP創英角ｺﾞｼｯｸUB" pitchFamily="50" charset="-128"/>
              </a:rPr>
              <a:t>地域</a:t>
            </a:r>
            <a:r>
              <a:rPr lang="ja-JP" altLang="en-US" dirty="0">
                <a:solidFill>
                  <a:prstClr val="black"/>
                </a:solidFill>
                <a:latin typeface="HGP創英角ｺﾞｼｯｸUB" pitchFamily="50" charset="-128"/>
                <a:ea typeface="HGP創英角ｺﾞｼｯｸUB" pitchFamily="50" charset="-128"/>
              </a:rPr>
              <a:t>包括ケアシステムの構築について</a:t>
            </a:r>
          </a:p>
        </p:txBody>
      </p:sp>
      <p:grpSp>
        <p:nvGrpSpPr>
          <p:cNvPr id="33795" name="グループ化 1"/>
          <p:cNvGrpSpPr>
            <a:grpSpLocks/>
          </p:cNvGrpSpPr>
          <p:nvPr/>
        </p:nvGrpSpPr>
        <p:grpSpPr bwMode="auto">
          <a:xfrm>
            <a:off x="323850" y="2708275"/>
            <a:ext cx="8605838" cy="3968750"/>
            <a:chOff x="350539" y="2708921"/>
            <a:chExt cx="9322545" cy="4188570"/>
          </a:xfrm>
        </p:grpSpPr>
        <p:sp>
          <p:nvSpPr>
            <p:cNvPr id="54" name="角丸四角形 53"/>
            <p:cNvSpPr/>
            <p:nvPr/>
          </p:nvSpPr>
          <p:spPr>
            <a:xfrm>
              <a:off x="350539" y="2708921"/>
              <a:ext cx="9322545" cy="4104799"/>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dirty="0">
                <a:solidFill>
                  <a:prstClr val="black"/>
                </a:solidFill>
              </a:endParaRPr>
            </a:p>
          </p:txBody>
        </p:sp>
        <p:sp>
          <p:nvSpPr>
            <p:cNvPr id="70" name="円/楕円 69"/>
            <p:cNvSpPr/>
            <p:nvPr/>
          </p:nvSpPr>
          <p:spPr>
            <a:xfrm>
              <a:off x="1160523" y="3573442"/>
              <a:ext cx="1284622" cy="504304"/>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57" name="円/楕円 56"/>
            <p:cNvSpPr/>
            <p:nvPr/>
          </p:nvSpPr>
          <p:spPr>
            <a:xfrm>
              <a:off x="1298099" y="3501399"/>
              <a:ext cx="7255453" cy="3096191"/>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69" name="円/楕円 68"/>
            <p:cNvSpPr/>
            <p:nvPr/>
          </p:nvSpPr>
          <p:spPr>
            <a:xfrm>
              <a:off x="7695418" y="3789573"/>
              <a:ext cx="1728307" cy="504303"/>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73" name="右カーブ矢印 72"/>
            <p:cNvSpPr/>
            <p:nvPr/>
          </p:nvSpPr>
          <p:spPr>
            <a:xfrm rot="19031753">
              <a:off x="2709980" y="3999001"/>
              <a:ext cx="541709" cy="1432491"/>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74" name="左カーブ矢印 73"/>
            <p:cNvSpPr/>
            <p:nvPr/>
          </p:nvSpPr>
          <p:spPr>
            <a:xfrm rot="9981534" flipH="1">
              <a:off x="3989444" y="3896800"/>
              <a:ext cx="457443" cy="966721"/>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auto">
                <a:spcBef>
                  <a:spcPts val="0"/>
                </a:spcBef>
                <a:spcAft>
                  <a:spcPts val="0"/>
                </a:spcAft>
                <a:defRPr/>
              </a:pPr>
              <a:endParaRPr lang="ja-JP" altLang="en-US" spc="-100" dirty="0">
                <a:solidFill>
                  <a:prstClr val="black"/>
                </a:solidFill>
              </a:endParaRPr>
            </a:p>
          </p:txBody>
        </p:sp>
        <p:sp>
          <p:nvSpPr>
            <p:cNvPr id="75" name="右カーブ矢印 74"/>
            <p:cNvSpPr/>
            <p:nvPr/>
          </p:nvSpPr>
          <p:spPr>
            <a:xfrm rot="11588426" flipH="1">
              <a:off x="5232794" y="3891773"/>
              <a:ext cx="411010" cy="949968"/>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71" name="左カーブ矢印 70"/>
            <p:cNvSpPr/>
            <p:nvPr/>
          </p:nvSpPr>
          <p:spPr>
            <a:xfrm rot="2216199">
              <a:off x="6520856" y="3993975"/>
              <a:ext cx="438526" cy="1318561"/>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77" name="左カーブ矢印 76"/>
            <p:cNvSpPr/>
            <p:nvPr/>
          </p:nvSpPr>
          <p:spPr>
            <a:xfrm rot="1592324" flipH="1">
              <a:off x="3640344" y="4771373"/>
              <a:ext cx="496995" cy="1219712"/>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76" name="右カーブ矢印 75"/>
            <p:cNvSpPr/>
            <p:nvPr/>
          </p:nvSpPr>
          <p:spPr>
            <a:xfrm rot="12586660">
              <a:off x="5647244" y="5166774"/>
              <a:ext cx="545148" cy="1444219"/>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38" name="円/楕円 37"/>
            <p:cNvSpPr/>
            <p:nvPr/>
          </p:nvSpPr>
          <p:spPr>
            <a:xfrm>
              <a:off x="3638623" y="4597129"/>
              <a:ext cx="2574405" cy="703680"/>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36" name="円/楕円 35"/>
            <p:cNvSpPr/>
            <p:nvPr/>
          </p:nvSpPr>
          <p:spPr>
            <a:xfrm>
              <a:off x="3303281" y="6021243"/>
              <a:ext cx="1368889" cy="576347"/>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41" name="テキスト ボックス 40"/>
            <p:cNvSpPr txBox="1"/>
            <p:nvPr/>
          </p:nvSpPr>
          <p:spPr>
            <a:xfrm>
              <a:off x="1611087" y="3141181"/>
              <a:ext cx="1169402" cy="356867"/>
            </a:xfrm>
            <a:prstGeom prst="rect">
              <a:avLst/>
            </a:prstGeom>
            <a:noFill/>
          </p:spPr>
          <p:txBody>
            <a:bodyPr lIns="91420" tIns="45713" rIns="91420" bIns="45713">
              <a:spAutoFit/>
            </a:bodyPr>
            <a:lstStyle/>
            <a:p>
              <a:pPr fontAlgn="auto">
                <a:spcBef>
                  <a:spcPts val="0"/>
                </a:spcBef>
                <a:spcAft>
                  <a:spcPts val="0"/>
                </a:spcAft>
                <a:defRPr/>
              </a:pPr>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504" y="5516938"/>
              <a:ext cx="2340525" cy="529435"/>
            </a:xfrm>
            <a:prstGeom prst="rect">
              <a:avLst/>
            </a:prstGeom>
            <a:noFill/>
          </p:spPr>
          <p:txBody>
            <a:bodyPr lIns="91420" tIns="45713" rIns="91420" bIns="45713">
              <a:spAutoFit/>
            </a:bodyPr>
            <a:lstStyle/>
            <a:p>
              <a:pPr fontAlgn="auto">
                <a:spcBef>
                  <a:spcPts val="0"/>
                </a:spcBef>
                <a:spcAft>
                  <a:spcPts val="0"/>
                </a:spcAft>
                <a:defRPr/>
              </a:pPr>
              <a:r>
                <a:rPr lang="ja-JP" altLang="en-US" sz="1050" spc="-100" dirty="0">
                  <a:solidFill>
                    <a:prstClr val="black"/>
                  </a:solidFill>
                  <a:latin typeface="ＭＳ Ｐゴシック"/>
                  <a:ea typeface="ＭＳ Ｐゴシック"/>
                </a:rPr>
                <a:t>いつまでも元気に暮らすために･･･  </a:t>
              </a:r>
              <a:endParaRPr lang="en-US" altLang="ja-JP" sz="1050" spc="-100" dirty="0">
                <a:solidFill>
                  <a:prstClr val="black"/>
                </a:solidFill>
                <a:latin typeface="ＭＳ Ｐゴシック"/>
                <a:ea typeface="ＭＳ Ｐゴシック"/>
              </a:endParaRPr>
            </a:p>
            <a:p>
              <a:pPr fontAlgn="auto">
                <a:spcBef>
                  <a:spcPts val="0"/>
                </a:spcBef>
                <a:spcAft>
                  <a:spcPts val="0"/>
                </a:spcAft>
                <a:defRPr/>
              </a:pPr>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5486" y="4386025"/>
              <a:ext cx="1031826" cy="358542"/>
            </a:xfrm>
            <a:prstGeom prst="rect">
              <a:avLst/>
            </a:prstGeom>
            <a:noFill/>
          </p:spPr>
          <p:txBody>
            <a:bodyPr lIns="91420" tIns="45713" rIns="91420" bIns="45713">
              <a:spAutoFit/>
            </a:bodyPr>
            <a:lstStyle/>
            <a:p>
              <a:pPr fontAlgn="auto">
                <a:spcBef>
                  <a:spcPts val="0"/>
                </a:spcBef>
                <a:spcAft>
                  <a:spcPts val="0"/>
                </a:spcAft>
                <a:defRPr/>
              </a:pPr>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33814" name="図 19" descr="building02_house1_cl.wm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1143" y="4581114"/>
              <a:ext cx="936105" cy="52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823481" y="2853008"/>
              <a:ext cx="4368062" cy="36021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anchor="ctr"/>
            <a:lstStyle/>
            <a:p>
              <a:pPr algn="ctr" fontAlgn="auto">
                <a:spcBef>
                  <a:spcPts val="0"/>
                </a:spcBef>
                <a:spcAft>
                  <a:spcPts val="0"/>
                </a:spcAft>
                <a:defRPr/>
              </a:pPr>
              <a:r>
                <a:rPr lang="ja-JP" altLang="en-US" spc="-100" dirty="0">
                  <a:solidFill>
                    <a:prstClr val="black"/>
                  </a:solidFill>
                </a:rPr>
                <a:t>地域包括ケアシステムの姿</a:t>
              </a:r>
            </a:p>
          </p:txBody>
        </p:sp>
        <p:sp>
          <p:nvSpPr>
            <p:cNvPr id="59" name="角丸四角形 58"/>
            <p:cNvSpPr/>
            <p:nvPr/>
          </p:nvSpPr>
          <p:spPr>
            <a:xfrm>
              <a:off x="6543213" y="5300809"/>
              <a:ext cx="2883952" cy="864521"/>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anchor="ctr"/>
            <a:lstStyle/>
            <a:p>
              <a:pPr marL="174625" indent="-174625" fontAlgn="auto">
                <a:spcBef>
                  <a:spcPts val="0"/>
                </a:spcBef>
                <a:spcAft>
                  <a:spcPts val="0"/>
                </a:spcAft>
                <a:defRPr/>
              </a:pPr>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3817" name="図 2" descr="health_0150.wm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5067" y="4221554"/>
              <a:ext cx="290178" cy="92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図 7" descr="health_0180.wm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4940" y="4509108"/>
              <a:ext cx="936104" cy="6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967110" y="3645486"/>
              <a:ext cx="2304411" cy="720434"/>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pic>
          <p:nvPicPr>
            <p:cNvPr id="33820" name="図 17" descr="build32.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46689" y="3284977"/>
              <a:ext cx="936104" cy="60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図 5" descr="health_0166.wm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46694" y="3573005"/>
              <a:ext cx="858094" cy="55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図 31" descr="build34.w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03245" y="3284978"/>
              <a:ext cx="733281" cy="52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図 8" descr="health_0047.wm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32331" y="3530648"/>
              <a:ext cx="722972" cy="69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6180354" y="3880046"/>
              <a:ext cx="3227895" cy="1022011"/>
            </a:xfrm>
            <a:prstGeom prst="rect">
              <a:avLst/>
            </a:prstGeom>
            <a:noFill/>
          </p:spPr>
          <p:txBody>
            <a:bodyPr lIns="91420" tIns="45713" rIns="91420" bIns="45713">
              <a:spAutoFit/>
            </a:bodyPr>
            <a:lstStyle/>
            <a:p>
              <a:pPr fontAlgn="auto">
                <a:spcBef>
                  <a:spcPts val="0"/>
                </a:spcBef>
                <a:spcAft>
                  <a:spcPts val="0"/>
                </a:spcAft>
                <a:defRPr/>
              </a:pPr>
              <a:r>
                <a:rPr lang="ja-JP" altLang="en-US" sz="900" spc="-100" dirty="0">
                  <a:solidFill>
                    <a:prstClr val="black"/>
                  </a:solidFill>
                  <a:latin typeface="ＭＳ Ｐゴシック"/>
                  <a:ea typeface="ＭＳ Ｐゴシック"/>
                </a:rPr>
                <a:t>■在宅系サービス：</a:t>
              </a:r>
              <a:endParaRPr lang="en-US" altLang="ja-JP" sz="900" spc="-100" dirty="0">
                <a:solidFill>
                  <a:prstClr val="black"/>
                </a:solidFill>
                <a:latin typeface="ＭＳ Ｐゴシック"/>
                <a:ea typeface="ＭＳ Ｐゴシック"/>
              </a:endParaRPr>
            </a:p>
            <a:p>
              <a:pPr fontAlgn="auto">
                <a:spcBef>
                  <a:spcPts val="0"/>
                </a:spcBef>
                <a:spcAft>
                  <a:spcPts val="0"/>
                </a:spcAft>
                <a:defRPr/>
              </a:pPr>
              <a:r>
                <a:rPr lang="ja-JP" altLang="en-US" sz="800" spc="-100" dirty="0">
                  <a:solidFill>
                    <a:prstClr val="black"/>
                  </a:solidFill>
                  <a:latin typeface="ＭＳ Ｐゴシック"/>
                  <a:ea typeface="ＭＳ Ｐゴシック"/>
                </a:rPr>
                <a:t>・訪問介護　・訪問看護　・通所介護　</a:t>
              </a:r>
              <a:endParaRPr lang="en-US" altLang="ja-JP" sz="800" spc="-100" dirty="0">
                <a:solidFill>
                  <a:prstClr val="black"/>
                </a:solidFill>
                <a:latin typeface="ＭＳ Ｐゴシック"/>
                <a:ea typeface="ＭＳ Ｐゴシック"/>
              </a:endParaRPr>
            </a:p>
            <a:p>
              <a:pPr fontAlgn="auto">
                <a:spcBef>
                  <a:spcPts val="0"/>
                </a:spcBef>
                <a:spcAft>
                  <a:spcPts val="0"/>
                </a:spcAft>
                <a:defRPr/>
              </a:pPr>
              <a:r>
                <a:rPr lang="ja-JP" altLang="en-US" sz="800" spc="-100" dirty="0">
                  <a:solidFill>
                    <a:prstClr val="black"/>
                  </a:solidFill>
                  <a:latin typeface="ＭＳ Ｐゴシック"/>
                  <a:ea typeface="ＭＳ Ｐゴシック"/>
                </a:rPr>
                <a:t>・小規模多機能型居宅介護</a:t>
              </a:r>
              <a:endParaRPr lang="en-US" altLang="ja-JP" sz="800" spc="-100" dirty="0">
                <a:solidFill>
                  <a:prstClr val="black"/>
                </a:solidFill>
                <a:latin typeface="ＭＳ Ｐゴシック"/>
                <a:ea typeface="ＭＳ Ｐゴシック"/>
              </a:endParaRPr>
            </a:p>
            <a:p>
              <a:pPr fontAlgn="auto">
                <a:spcBef>
                  <a:spcPts val="0"/>
                </a:spcBef>
                <a:spcAft>
                  <a:spcPts val="0"/>
                </a:spcAft>
                <a:defRPr/>
              </a:pPr>
              <a:r>
                <a:rPr lang="ja-JP" altLang="en-US" sz="800" spc="-100" dirty="0">
                  <a:solidFill>
                    <a:prstClr val="black"/>
                  </a:solidFill>
                  <a:latin typeface="ＭＳ Ｐゴシック"/>
                  <a:ea typeface="ＭＳ Ｐゴシック"/>
                </a:rPr>
                <a:t>・</a:t>
              </a:r>
              <a:r>
                <a:rPr lang="ja-JP" altLang="en-US" sz="800" spc="-100" dirty="0">
                  <a:solidFill>
                    <a:prstClr val="black"/>
                  </a:solidFill>
                  <a:latin typeface="Calibri"/>
                  <a:ea typeface="ＭＳ Ｐゴシック"/>
                </a:rPr>
                <a:t>短期入所生活介護</a:t>
              </a:r>
              <a:endParaRPr lang="en-US" altLang="ja-JP" sz="800" spc="-100" dirty="0">
                <a:solidFill>
                  <a:prstClr val="black"/>
                </a:solidFill>
                <a:latin typeface="Calibri"/>
                <a:ea typeface="ＭＳ Ｐゴシック"/>
              </a:endParaRPr>
            </a:p>
            <a:p>
              <a:pPr fontAlgn="auto">
                <a:spcBef>
                  <a:spcPts val="0"/>
                </a:spcBef>
                <a:spcAft>
                  <a:spcPts val="0"/>
                </a:spcAft>
                <a:defRPr/>
              </a:pPr>
              <a:r>
                <a:rPr lang="ja-JP" altLang="en-US" sz="800" spc="-100" dirty="0">
                  <a:solidFill>
                    <a:prstClr val="black"/>
                  </a:solidFill>
                  <a:latin typeface="Calibri"/>
                  <a:ea typeface="ＭＳ Ｐゴシック"/>
                </a:rPr>
                <a:t>・</a:t>
              </a:r>
              <a:r>
                <a:rPr lang="en-US" altLang="ja-JP" sz="800" spc="-100" dirty="0">
                  <a:solidFill>
                    <a:prstClr val="black"/>
                  </a:solidFill>
                  <a:latin typeface="Calibri"/>
                  <a:ea typeface="ＭＳ Ｐゴシック"/>
                </a:rPr>
                <a:t>24</a:t>
              </a:r>
              <a:r>
                <a:rPr lang="ja-JP" altLang="en-US" sz="800" spc="-100" dirty="0">
                  <a:solidFill>
                    <a:prstClr val="black"/>
                  </a:solidFill>
                  <a:latin typeface="Calibri"/>
                  <a:ea typeface="ＭＳ Ｐゴシック"/>
                </a:rPr>
                <a:t>時間対応の訪問サービス</a:t>
              </a:r>
              <a:endParaRPr lang="en-US" altLang="ja-JP" sz="800" spc="-100" dirty="0">
                <a:solidFill>
                  <a:prstClr val="black"/>
                </a:solidFill>
                <a:latin typeface="Calibri"/>
                <a:ea typeface="ＭＳ Ｐゴシック"/>
              </a:endParaRPr>
            </a:p>
            <a:p>
              <a:pPr fontAlgn="auto">
                <a:spcBef>
                  <a:spcPts val="0"/>
                </a:spcBef>
                <a:spcAft>
                  <a:spcPts val="0"/>
                </a:spcAft>
                <a:defRPr/>
              </a:pPr>
              <a:r>
                <a:rPr lang="ja-JP" altLang="en-US" sz="800" spc="-100" dirty="0">
                  <a:solidFill>
                    <a:prstClr val="black"/>
                  </a:solidFill>
                  <a:latin typeface="Calibri"/>
                  <a:ea typeface="ＭＳ Ｐゴシック"/>
                </a:rPr>
                <a:t>・複合型サービス</a:t>
              </a:r>
              <a:endParaRPr lang="en-US" altLang="ja-JP" sz="800" spc="-100" dirty="0">
                <a:solidFill>
                  <a:prstClr val="black"/>
                </a:solidFill>
                <a:latin typeface="Calibri"/>
                <a:ea typeface="ＭＳ Ｐゴシック"/>
              </a:endParaRPr>
            </a:p>
            <a:p>
              <a:pPr fontAlgn="auto">
                <a:spcBef>
                  <a:spcPts val="0"/>
                </a:spcBef>
                <a:spcAft>
                  <a:spcPts val="0"/>
                </a:spcAft>
                <a:defRPr/>
              </a:pPr>
              <a:r>
                <a:rPr lang="en-US" altLang="ja-JP" sz="800" spc="-100" dirty="0">
                  <a:solidFill>
                    <a:prstClr val="black"/>
                  </a:solidFill>
                  <a:latin typeface="Calibri"/>
                  <a:ea typeface="ＭＳ Ｐゴシック"/>
                </a:rPr>
                <a:t>  </a:t>
              </a:r>
              <a:r>
                <a:rPr lang="ja-JP" altLang="en-US" sz="800" spc="-100" dirty="0">
                  <a:solidFill>
                    <a:prstClr val="black"/>
                  </a:solidFill>
                  <a:latin typeface="Calibri"/>
                  <a:ea typeface="ＭＳ Ｐゴシック"/>
                </a:rPr>
                <a:t>　（小規模多機能型居宅介護＋訪問看護） </a:t>
              </a:r>
              <a:r>
                <a:rPr lang="ja-JP" altLang="en-US" sz="800" spc="-100" dirty="0">
                  <a:solidFill>
                    <a:prstClr val="black"/>
                  </a:solidFill>
                  <a:latin typeface="ＭＳ Ｐゴシック"/>
                  <a:ea typeface="ＭＳ Ｐゴシック"/>
                </a:rPr>
                <a:t>等</a:t>
              </a:r>
              <a:endParaRPr lang="en-US" altLang="ja-JP" sz="800" spc="-100" dirty="0">
                <a:solidFill>
                  <a:prstClr val="black"/>
                </a:solidFill>
                <a:latin typeface="ＭＳ Ｐゴシック"/>
                <a:ea typeface="ＭＳ Ｐゴシック"/>
              </a:endParaRPr>
            </a:p>
          </p:txBody>
        </p:sp>
        <p:sp>
          <p:nvSpPr>
            <p:cNvPr id="51" name="角丸四角形吹き出し 50"/>
            <p:cNvSpPr/>
            <p:nvPr/>
          </p:nvSpPr>
          <p:spPr>
            <a:xfrm>
              <a:off x="3872504" y="5156722"/>
              <a:ext cx="1731748" cy="288174"/>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fontAlgn="auto">
                <a:spcBef>
                  <a:spcPts val="0"/>
                </a:spcBef>
                <a:spcAft>
                  <a:spcPts val="0"/>
                </a:spcAft>
                <a:defRPr/>
              </a:pPr>
              <a:r>
                <a:rPr lang="ja-JP" altLang="en-US" sz="900" spc="-100" dirty="0">
                  <a:solidFill>
                    <a:prstClr val="black"/>
                  </a:solidFill>
                </a:rPr>
                <a:t>　・自宅</a:t>
              </a:r>
              <a:endParaRPr lang="en-US" altLang="ja-JP" sz="900" spc="-100" dirty="0">
                <a:solidFill>
                  <a:prstClr val="black"/>
                </a:solidFill>
              </a:endParaRPr>
            </a:p>
            <a:p>
              <a:pPr fontAlgn="auto">
                <a:spcBef>
                  <a:spcPts val="0"/>
                </a:spcBef>
                <a:spcAft>
                  <a:spcPts val="0"/>
                </a:spcAft>
                <a:defRPr/>
              </a:pPr>
              <a:r>
                <a:rPr lang="ja-JP" altLang="en-US" sz="900" spc="-100" dirty="0">
                  <a:solidFill>
                    <a:prstClr val="black"/>
                  </a:solidFill>
                </a:rPr>
                <a:t>　・サービス付き高齢者向け住宅 等</a:t>
              </a:r>
            </a:p>
          </p:txBody>
        </p:sp>
        <p:pic>
          <p:nvPicPr>
            <p:cNvPr id="33826" name="図 65" descr="building03_cl2.wm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1380119" y="5323388"/>
              <a:ext cx="648074" cy="55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171712" y="5372852"/>
              <a:ext cx="1422199" cy="360218"/>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fontAlgn="auto">
                <a:spcBef>
                  <a:spcPts val="0"/>
                </a:spcBef>
                <a:spcAft>
                  <a:spcPts val="0"/>
                </a:spcAft>
                <a:defRPr/>
              </a:pPr>
              <a:r>
                <a:rPr lang="ja-JP" altLang="en-US" sz="900" spc="-100" dirty="0">
                  <a:solidFill>
                    <a:prstClr val="black"/>
                  </a:solidFill>
                </a:rPr>
                <a:t>相談業務やサービスの</a:t>
              </a:r>
              <a:endParaRPr lang="en-US" altLang="ja-JP" sz="900" spc="-100" dirty="0">
                <a:solidFill>
                  <a:prstClr val="black"/>
                </a:solidFill>
              </a:endParaRPr>
            </a:p>
            <a:p>
              <a:pPr algn="ctr" fontAlgn="auto">
                <a:spcBef>
                  <a:spcPts val="0"/>
                </a:spcBef>
                <a:spcAft>
                  <a:spcPts val="0"/>
                </a:spcAft>
                <a:defRPr/>
              </a:pPr>
              <a:r>
                <a:rPr lang="ja-JP" altLang="en-US" sz="900" spc="-100" dirty="0">
                  <a:solidFill>
                    <a:prstClr val="black"/>
                  </a:solidFill>
                </a:rPr>
                <a:t>コーディネートを行います。</a:t>
              </a:r>
            </a:p>
          </p:txBody>
        </p:sp>
        <p:pic>
          <p:nvPicPr>
            <p:cNvPr id="33828" name="図 39" descr="health_0179.wmf"/>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014776" y="3506484"/>
              <a:ext cx="888573" cy="49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2085726" y="3645486"/>
              <a:ext cx="1865884" cy="648390"/>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pic>
          <p:nvPicPr>
            <p:cNvPr id="33830" name="図 12" descr="doctor4_3.gif"/>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10727" y="3356978"/>
              <a:ext cx="643706" cy="67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図 13" descr="doctor_illust07_02.gif"/>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69512" y="3365466"/>
              <a:ext cx="643708" cy="71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4311030" y="6282609"/>
              <a:ext cx="1152205" cy="387023"/>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72" name="円/楕円 71"/>
            <p:cNvSpPr/>
            <p:nvPr/>
          </p:nvSpPr>
          <p:spPr>
            <a:xfrm>
              <a:off x="5170885" y="6136847"/>
              <a:ext cx="1300100" cy="576347"/>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anchor="ctr"/>
            <a:lstStyle/>
            <a:p>
              <a:pPr algn="ctr" fontAlgn="auto">
                <a:spcBef>
                  <a:spcPts val="0"/>
                </a:spcBef>
                <a:spcAft>
                  <a:spcPts val="0"/>
                </a:spcAft>
                <a:defRPr/>
              </a:pPr>
              <a:endParaRPr lang="ja-JP" altLang="en-US" spc="-100">
                <a:solidFill>
                  <a:prstClr val="black"/>
                </a:solidFill>
              </a:endParaRPr>
            </a:p>
          </p:txBody>
        </p:sp>
        <p:sp>
          <p:nvSpPr>
            <p:cNvPr id="62" name="正方形/長方形 61"/>
            <p:cNvSpPr/>
            <p:nvPr/>
          </p:nvSpPr>
          <p:spPr>
            <a:xfrm>
              <a:off x="2654950" y="3933659"/>
              <a:ext cx="1943272" cy="574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800" spc="-100" dirty="0">
                  <a:solidFill>
                    <a:prstClr val="black"/>
                  </a:solidFill>
                </a:rPr>
                <a:t>日常の医療：</a:t>
              </a:r>
              <a:endParaRPr lang="en-US" altLang="ja-JP" sz="800" spc="-100" dirty="0">
                <a:solidFill>
                  <a:prstClr val="black"/>
                </a:solidFill>
              </a:endParaRPr>
            </a:p>
            <a:p>
              <a:pPr fontAlgn="auto">
                <a:spcBef>
                  <a:spcPts val="0"/>
                </a:spcBef>
                <a:spcAft>
                  <a:spcPts val="0"/>
                </a:spcAft>
                <a:defRPr/>
              </a:pPr>
              <a:r>
                <a:rPr lang="ja-JP" altLang="en-US" sz="800" spc="-100" dirty="0">
                  <a:solidFill>
                    <a:prstClr val="black"/>
                  </a:solidFill>
                </a:rPr>
                <a:t>　・かかりつけ医</a:t>
              </a:r>
              <a:endParaRPr lang="en-US" altLang="ja-JP" sz="800" spc="-100" dirty="0">
                <a:solidFill>
                  <a:prstClr val="black"/>
                </a:solidFill>
              </a:endParaRPr>
            </a:p>
            <a:p>
              <a:pPr fontAlgn="auto">
                <a:spcBef>
                  <a:spcPts val="0"/>
                </a:spcBef>
                <a:spcAft>
                  <a:spcPts val="0"/>
                </a:spcAft>
                <a:defRPr/>
              </a:pPr>
              <a:r>
                <a:rPr lang="ja-JP" altLang="en-US" sz="800" spc="-100" dirty="0">
                  <a:solidFill>
                    <a:prstClr val="black"/>
                  </a:solidFill>
                </a:rPr>
                <a:t>　・地域の連携病院</a:t>
              </a:r>
            </a:p>
          </p:txBody>
        </p:sp>
        <p:pic>
          <p:nvPicPr>
            <p:cNvPr id="33835" name="図 3" descr="health_0183.wmf"/>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463015" y="5949713"/>
              <a:ext cx="790890" cy="66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図 4" descr="health_0153.wm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71161" y="6021274"/>
              <a:ext cx="499255" cy="5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3212135" y="6604292"/>
              <a:ext cx="4914929" cy="293199"/>
            </a:xfrm>
            <a:prstGeom prst="rect">
              <a:avLst/>
            </a:prstGeom>
            <a:noFill/>
          </p:spPr>
          <p:txBody>
            <a:bodyPr lIns="91420" tIns="45713" rIns="91420" bIns="45713">
              <a:spAutoFit/>
            </a:bodyPr>
            <a:lstStyle/>
            <a:p>
              <a:pPr fontAlgn="auto">
                <a:spcBef>
                  <a:spcPts val="0"/>
                </a:spcBef>
                <a:spcAft>
                  <a:spcPts val="0"/>
                </a:spcAft>
                <a:defRPr/>
              </a:pPr>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33838" name="図 27" descr="person_0290.wmf"/>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flipH="1">
              <a:off x="1236128" y="5106735"/>
              <a:ext cx="402046" cy="75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747792" y="4726136"/>
              <a:ext cx="1857286" cy="454042"/>
            </a:xfrm>
            <a:prstGeom prst="rect">
              <a:avLst/>
            </a:prstGeom>
            <a:noFill/>
          </p:spPr>
          <p:txBody>
            <a:bodyPr lIns="91420" tIns="45713" rIns="91420" bIns="45713">
              <a:spAutoFit/>
            </a:bodyPr>
            <a:lstStyle/>
            <a:p>
              <a:pPr fontAlgn="auto">
                <a:spcBef>
                  <a:spcPts val="0"/>
                </a:spcBef>
                <a:spcAft>
                  <a:spcPts val="0"/>
                </a:spcAft>
                <a:defRPr/>
              </a:pPr>
              <a:r>
                <a:rPr lang="ja-JP" altLang="en-US" sz="1100" spc="-100" dirty="0">
                  <a:solidFill>
                    <a:prstClr val="black"/>
                  </a:solidFill>
                  <a:latin typeface="ＭＳ Ｐゴシック"/>
                  <a:ea typeface="ＭＳ Ｐゴシック"/>
                </a:rPr>
                <a:t>・地域包括支援センター</a:t>
              </a:r>
              <a:endParaRPr lang="en-US" altLang="ja-JP" sz="1100" spc="-100" dirty="0">
                <a:solidFill>
                  <a:prstClr val="black"/>
                </a:solidFill>
                <a:latin typeface="ＭＳ Ｐゴシック"/>
                <a:ea typeface="ＭＳ Ｐゴシック"/>
              </a:endParaRPr>
            </a:p>
            <a:p>
              <a:pPr fontAlgn="auto">
                <a:spcBef>
                  <a:spcPts val="0"/>
                </a:spcBef>
                <a:spcAft>
                  <a:spcPts val="0"/>
                </a:spcAft>
                <a:defRPr/>
              </a:pPr>
              <a:r>
                <a:rPr lang="ja-JP" altLang="en-US" sz="1100" spc="-100" dirty="0">
                  <a:solidFill>
                    <a:prstClr val="black"/>
                  </a:solidFill>
                  <a:latin typeface="ＭＳ Ｐゴシック"/>
                  <a:ea typeface="ＭＳ Ｐゴシック"/>
                </a:rPr>
                <a:t>・ケアマネジャー</a:t>
              </a:r>
              <a:endParaRPr lang="en-US" altLang="ja-JP" sz="1100" spc="-100" dirty="0">
                <a:solidFill>
                  <a:prstClr val="black"/>
                </a:solidFill>
                <a:latin typeface="ＭＳ Ｐゴシック"/>
                <a:ea typeface="ＭＳ Ｐゴシック"/>
              </a:endParaRPr>
            </a:p>
          </p:txBody>
        </p:sp>
        <p:sp>
          <p:nvSpPr>
            <p:cNvPr id="50" name="テキスト ボックス 49"/>
            <p:cNvSpPr txBox="1"/>
            <p:nvPr/>
          </p:nvSpPr>
          <p:spPr>
            <a:xfrm>
              <a:off x="3734927" y="3933659"/>
              <a:ext cx="1007750" cy="291524"/>
            </a:xfrm>
            <a:prstGeom prst="rect">
              <a:avLst/>
            </a:prstGeom>
            <a:noFill/>
          </p:spPr>
          <p:txBody>
            <a:bodyPr lIns="91420" tIns="45713" rIns="91420" bIns="45713">
              <a:spAutoFit/>
            </a:bodyPr>
            <a:lstStyle/>
            <a:p>
              <a:pPr fontAlgn="auto">
                <a:spcBef>
                  <a:spcPts val="0"/>
                </a:spcBef>
                <a:spcAft>
                  <a:spcPts val="0"/>
                </a:spcAft>
                <a:defRPr/>
              </a:pPr>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953" y="3933659"/>
              <a:ext cx="945840" cy="487549"/>
            </a:xfrm>
            <a:prstGeom prst="rect">
              <a:avLst/>
            </a:prstGeom>
            <a:noFill/>
          </p:spPr>
          <p:txBody>
            <a:bodyPr lIns="91420" tIns="45713" rIns="91420" bIns="45713">
              <a:spAutoFit/>
            </a:bodyPr>
            <a:lstStyle/>
            <a:p>
              <a:pPr fontAlgn="auto">
                <a:spcBef>
                  <a:spcPts val="0"/>
                </a:spcBef>
                <a:spcAft>
                  <a:spcPts val="0"/>
                </a:spcAft>
                <a:defRPr/>
              </a:pPr>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33842" name="図 63" descr="小規模building03_cl2.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297155" y="3140954"/>
              <a:ext cx="540237" cy="60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1133007" y="3789573"/>
              <a:ext cx="1532261" cy="576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800" spc="-100" dirty="0">
                  <a:solidFill>
                    <a:prstClr val="black"/>
                  </a:solidFill>
                </a:rPr>
                <a:t>・急性期病院</a:t>
              </a:r>
              <a:endParaRPr lang="en-US" altLang="ja-JP" sz="800" spc="-100" dirty="0">
                <a:solidFill>
                  <a:prstClr val="black"/>
                </a:solidFill>
              </a:endParaRPr>
            </a:p>
            <a:p>
              <a:pPr fontAlgn="auto">
                <a:spcBef>
                  <a:spcPts val="0"/>
                </a:spcBef>
                <a:spcAft>
                  <a:spcPts val="0"/>
                </a:spcAft>
                <a:defRPr/>
              </a:pPr>
              <a:r>
                <a:rPr lang="ja-JP" altLang="en-US" sz="800" spc="-100" dirty="0">
                  <a:solidFill>
                    <a:prstClr val="black"/>
                  </a:solidFill>
                </a:rPr>
                <a:t>・亜急性期・回復期</a:t>
              </a:r>
              <a:endParaRPr lang="en-US" altLang="ja-JP" sz="800" spc="-100" dirty="0">
                <a:solidFill>
                  <a:prstClr val="black"/>
                </a:solidFill>
              </a:endParaRPr>
            </a:p>
            <a:p>
              <a:pPr fontAlgn="auto">
                <a:spcBef>
                  <a:spcPts val="0"/>
                </a:spcBef>
                <a:spcAft>
                  <a:spcPts val="0"/>
                </a:spcAft>
                <a:defRPr/>
              </a:pPr>
              <a:r>
                <a:rPr lang="ja-JP" altLang="en-US" sz="800" spc="-100" dirty="0">
                  <a:solidFill>
                    <a:prstClr val="black"/>
                  </a:solidFill>
                </a:rPr>
                <a:t>　リハビリ病院</a:t>
              </a:r>
            </a:p>
          </p:txBody>
        </p:sp>
        <p:pic>
          <p:nvPicPr>
            <p:cNvPr id="33844" name="Picture 2" descr="C:\Users\KNXVS\AppData\Local\Microsoft\Windows\Temporary Internet Files\Content.IE5\ADV5CF2Q\MC900426352[1].wmf"/>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659944" y="3500994"/>
              <a:ext cx="437307" cy="33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712549" y="3069139"/>
              <a:ext cx="1344813" cy="715407"/>
            </a:xfrm>
            <a:prstGeom prst="rect">
              <a:avLst/>
            </a:prstGeom>
          </p:spPr>
          <p:txBody>
            <a:bodyPr wrap="none">
              <a:spAutoFit/>
            </a:bodyPr>
            <a:lstStyle/>
            <a:p>
              <a:pPr algn="ctr" defTabSz="914125" fontAlgn="auto">
                <a:spcBef>
                  <a:spcPts val="0"/>
                </a:spcBef>
                <a:spcAft>
                  <a:spcPts val="0"/>
                </a:spcAft>
                <a:defRPr/>
              </a:pPr>
              <a:r>
                <a:rPr lang="ja-JP" altLang="en-US" sz="1200" spc="-100" dirty="0">
                  <a:solidFill>
                    <a:prstClr val="black"/>
                  </a:solidFill>
                  <a:latin typeface="ＭＳ Ｐゴシック"/>
                  <a:ea typeface="ＭＳ Ｐゴシック"/>
                </a:rPr>
                <a:t>病気になったら･･･  </a:t>
              </a:r>
              <a:endParaRPr lang="en-US" altLang="ja-JP" sz="1200" spc="-100" dirty="0">
                <a:solidFill>
                  <a:prstClr val="black"/>
                </a:solidFill>
                <a:latin typeface="ＭＳ Ｐゴシック"/>
                <a:ea typeface="ＭＳ Ｐゴシック"/>
              </a:endParaRPr>
            </a:p>
            <a:p>
              <a:pPr algn="ctr" defTabSz="914125" fontAlgn="auto">
                <a:spcBef>
                  <a:spcPts val="0"/>
                </a:spcBef>
                <a:spcAft>
                  <a:spcPts val="0"/>
                </a:spcAft>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fontAlgn="auto">
                <a:spcBef>
                  <a:spcPts val="0"/>
                </a:spcBef>
                <a:spcAft>
                  <a:spcPts val="0"/>
                </a:spcAft>
                <a:defRPr/>
              </a:pPr>
              <a:endParaRPr lang="ja-JP" altLang="en-US" sz="1200" spc="-100" dirty="0">
                <a:solidFill>
                  <a:prstClr val="black"/>
                </a:solidFill>
                <a:latin typeface="ＭＳ Ｐゴシック"/>
                <a:ea typeface="ＭＳ Ｐゴシック"/>
              </a:endParaRPr>
            </a:p>
          </p:txBody>
        </p:sp>
        <p:pic>
          <p:nvPicPr>
            <p:cNvPr id="33846" name="Picture 5" descr="C:\Documents and Settings\nao\Local Settings\Temporary Internet Files\Content.IE5\TEYYXPF4\MC900343525[1].wmf"/>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422304" y="5937552"/>
              <a:ext cx="1177445" cy="58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969701" y="3069139"/>
              <a:ext cx="2144477" cy="552891"/>
            </a:xfrm>
            <a:prstGeom prst="rect">
              <a:avLst/>
            </a:prstGeom>
            <a:noFill/>
          </p:spPr>
          <p:txBody>
            <a:bodyPr lIns="91420" tIns="45713" rIns="91420" bIns="45713">
              <a:spAutoFit/>
            </a:bodyPr>
            <a:lstStyle/>
            <a:p>
              <a:pPr fontAlgn="auto">
                <a:spcBef>
                  <a:spcPts val="0"/>
                </a:spcBef>
                <a:spcAft>
                  <a:spcPts val="0"/>
                </a:spcAft>
                <a:defRPr/>
              </a:pPr>
              <a:r>
                <a:rPr lang="ja-JP" altLang="en-US" sz="1200" spc="-100" dirty="0">
                  <a:solidFill>
                    <a:prstClr val="black"/>
                  </a:solidFill>
                  <a:latin typeface="ＭＳ Ｐゴシック"/>
                  <a:ea typeface="ＭＳ Ｐゴシック"/>
                </a:rPr>
                <a:t>介護が必要になったら･･･  </a:t>
              </a:r>
              <a:endParaRPr lang="en-US" altLang="ja-JP" sz="1200" spc="-100" dirty="0">
                <a:solidFill>
                  <a:prstClr val="black"/>
                </a:solidFill>
                <a:latin typeface="ＭＳ Ｐゴシック"/>
                <a:ea typeface="ＭＳ Ｐゴシック"/>
              </a:endParaRPr>
            </a:p>
            <a:p>
              <a:pPr fontAlgn="auto">
                <a:spcBef>
                  <a:spcPts val="0"/>
                </a:spcBef>
                <a:spcAft>
                  <a:spcPts val="0"/>
                </a:spcAft>
                <a:defRPr/>
              </a:pPr>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589" y="4798180"/>
              <a:ext cx="1239910" cy="226182"/>
            </a:xfrm>
            <a:prstGeom prst="rect">
              <a:avLst/>
            </a:prstGeom>
            <a:noFill/>
          </p:spPr>
          <p:txBody>
            <a:bodyPr lIns="91420" tIns="45713" rIns="91420" bIns="45713">
              <a:spAutoFit/>
            </a:bodyPr>
            <a:lstStyle/>
            <a:p>
              <a:pPr fontAlgn="auto">
                <a:spcBef>
                  <a:spcPts val="0"/>
                </a:spcBef>
                <a:spcAft>
                  <a:spcPts val="0"/>
                </a:spcAft>
                <a:defRPr/>
              </a:pPr>
              <a:r>
                <a:rPr lang="ja-JP" altLang="en-US" sz="800" spc="-100" dirty="0">
                  <a:solidFill>
                    <a:prstClr val="black"/>
                  </a:solidFill>
                  <a:latin typeface="ＭＳ Ｐゴシック"/>
                  <a:ea typeface="ＭＳ Ｐゴシック"/>
                </a:rPr>
                <a:t>■介護予防サービス</a:t>
              </a:r>
              <a:endParaRPr lang="en-US" altLang="ja-JP" sz="800" spc="-100" dirty="0">
                <a:solidFill>
                  <a:prstClr val="black"/>
                </a:solidFill>
                <a:latin typeface="ＭＳ Ｐゴシック"/>
                <a:ea typeface="ＭＳ Ｐゴシック"/>
              </a:endParaRPr>
            </a:p>
          </p:txBody>
        </p:sp>
        <p:pic>
          <p:nvPicPr>
            <p:cNvPr id="33849" name="Picture 2" descr="http://2.bp.blogspot.com/-ZutWWMGHrFI/T0NQ4UxCeUI/AAAAAAAAEXQ/2yMbzeE4if8/s1600/ojiisan_stand.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817096" y="4365104"/>
              <a:ext cx="352996" cy="7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テキスト ボックス 60"/>
            <p:cNvSpPr txBox="1"/>
            <p:nvPr/>
          </p:nvSpPr>
          <p:spPr>
            <a:xfrm>
              <a:off x="5745268" y="5014310"/>
              <a:ext cx="791066" cy="226183"/>
            </a:xfrm>
            <a:prstGeom prst="rect">
              <a:avLst/>
            </a:prstGeom>
            <a:noFill/>
          </p:spPr>
          <p:txBody>
            <a:bodyPr lIns="91420" tIns="45713" rIns="91420" bIns="45713">
              <a:spAutoFit/>
            </a:bodyPr>
            <a:lstStyle/>
            <a:p>
              <a:pPr fontAlgn="auto">
                <a:spcBef>
                  <a:spcPts val="0"/>
                </a:spcBef>
                <a:spcAft>
                  <a:spcPts val="0"/>
                </a:spcAft>
                <a:defRPr/>
              </a:pPr>
              <a:r>
                <a:rPr lang="ja-JP" altLang="en-US" sz="800" spc="-100" dirty="0">
                  <a:solidFill>
                    <a:prstClr val="black"/>
                  </a:solidFill>
                  <a:latin typeface="ＭＳ Ｐゴシック"/>
                  <a:ea typeface="ＭＳ Ｐゴシック"/>
                </a:rPr>
                <a:t>認知症の人</a:t>
              </a:r>
              <a:endParaRPr lang="en-US" altLang="ja-JP" sz="800" spc="-100" dirty="0">
                <a:solidFill>
                  <a:prstClr val="black"/>
                </a:solidFill>
                <a:latin typeface="ＭＳ Ｐゴシック"/>
                <a:ea typeface="ＭＳ Ｐゴシック"/>
              </a:endParaRPr>
            </a:p>
          </p:txBody>
        </p:sp>
      </p:grpSp>
      <p:sp>
        <p:nvSpPr>
          <p:cNvPr id="80" name="角丸四角形 79"/>
          <p:cNvSpPr/>
          <p:nvPr/>
        </p:nvSpPr>
        <p:spPr bwMode="auto">
          <a:xfrm>
            <a:off x="179560" y="419389"/>
            <a:ext cx="8847256" cy="2289533"/>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fontAlgn="auto">
              <a:lnSpc>
                <a:spcPts val="1800"/>
              </a:lnSpc>
              <a:spcBef>
                <a:spcPts val="600"/>
              </a:spcBef>
              <a:spcAft>
                <a:spcPts val="0"/>
              </a:spcAft>
              <a:defRPr/>
            </a:pPr>
            <a:r>
              <a:rPr lang="ja-JP" altLang="en-US" sz="14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400" b="1" dirty="0">
                <a:solidFill>
                  <a:srgbClr val="FF0000"/>
                </a:solidFill>
                <a:latin typeface="HGPｺﾞｼｯｸM" pitchFamily="50" charset="-128"/>
                <a:ea typeface="HGPｺﾞｼｯｸM" pitchFamily="50" charset="-128"/>
              </a:rPr>
              <a:t>医療・介護・予防・住まい・生活支援が一体的に提供される地域包括ケアシステムの構築を実現</a:t>
            </a:r>
            <a:r>
              <a:rPr lang="ja-JP" altLang="en-US" sz="1400" dirty="0">
                <a:solidFill>
                  <a:srgbClr val="000000"/>
                </a:solidFill>
                <a:latin typeface="HGPｺﾞｼｯｸM" pitchFamily="50" charset="-128"/>
                <a:ea typeface="HGPｺﾞｼｯｸM" pitchFamily="50" charset="-128"/>
              </a:rPr>
              <a:t>していきます。</a:t>
            </a:r>
            <a:endParaRPr lang="en-US" altLang="ja-JP" sz="1400" dirty="0">
              <a:solidFill>
                <a:srgbClr val="000000"/>
              </a:solidFill>
              <a:latin typeface="HGPｺﾞｼｯｸM" pitchFamily="50" charset="-128"/>
              <a:ea typeface="HGPｺﾞｼｯｸM" pitchFamily="50" charset="-128"/>
            </a:endParaRPr>
          </a:p>
          <a:p>
            <a:pPr marL="177800" indent="-177800" fontAlgn="auto">
              <a:lnSpc>
                <a:spcPts val="1800"/>
              </a:lnSpc>
              <a:spcBef>
                <a:spcPts val="600"/>
              </a:spcBef>
              <a:spcAft>
                <a:spcPts val="0"/>
              </a:spcAft>
              <a:defRPr/>
            </a:pPr>
            <a:r>
              <a:rPr lang="ja-JP" altLang="en-US" sz="14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今後、認知症高齢者の増加が見込まれることから、認知症高齢者の地域での生活を支えるためにも、地域包括ケアシステムの構築が重要です。</a:t>
            </a:r>
            <a:endParaRPr lang="en-US" altLang="ja-JP" sz="1400" dirty="0">
              <a:solidFill>
                <a:srgbClr val="000000"/>
              </a:solidFill>
              <a:latin typeface="HGPｺﾞｼｯｸM" pitchFamily="50" charset="-128"/>
              <a:ea typeface="HGPｺﾞｼｯｸM" pitchFamily="50" charset="-128"/>
            </a:endParaRPr>
          </a:p>
          <a:p>
            <a:pPr marL="177800" indent="-177800" fontAlgn="auto">
              <a:lnSpc>
                <a:spcPts val="1800"/>
              </a:lnSpc>
              <a:spcBef>
                <a:spcPts val="600"/>
              </a:spcBef>
              <a:spcAft>
                <a:spcPts val="0"/>
              </a:spcAft>
              <a:defRPr/>
            </a:pPr>
            <a:r>
              <a:rPr lang="ja-JP" altLang="en-US" sz="14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400" b="1" dirty="0">
                <a:solidFill>
                  <a:srgbClr val="FF0000"/>
                </a:solidFill>
                <a:latin typeface="HGPｺﾞｼｯｸM" pitchFamily="50" charset="-128"/>
                <a:ea typeface="HGPｺﾞｼｯｸM" pitchFamily="50" charset="-128"/>
              </a:rPr>
              <a:t>高齢化の進展状況には大きな地域差</a:t>
            </a:r>
            <a:r>
              <a:rPr lang="ja-JP" altLang="en-US" sz="1400" dirty="0">
                <a:solidFill>
                  <a:srgbClr val="000000"/>
                </a:solidFill>
                <a:latin typeface="HGPｺﾞｼｯｸM" pitchFamily="50" charset="-128"/>
                <a:ea typeface="HGPｺﾞｼｯｸM" pitchFamily="50" charset="-128"/>
              </a:rPr>
              <a:t>が生じています。</a:t>
            </a:r>
            <a:endParaRPr lang="en-US" altLang="ja-JP" sz="1400" dirty="0">
              <a:solidFill>
                <a:srgbClr val="000000"/>
              </a:solidFill>
              <a:latin typeface="HGPｺﾞｼｯｸM" pitchFamily="50" charset="-128"/>
              <a:ea typeface="HGPｺﾞｼｯｸM" pitchFamily="50" charset="-128"/>
            </a:endParaRPr>
          </a:p>
          <a:p>
            <a:pPr marL="177800" indent="-177800" fontAlgn="auto">
              <a:lnSpc>
                <a:spcPts val="1800"/>
              </a:lnSpc>
              <a:spcBef>
                <a:spcPts val="600"/>
              </a:spcBef>
              <a:spcAft>
                <a:spcPts val="0"/>
              </a:spcAft>
              <a:defRPr/>
            </a:pPr>
            <a:r>
              <a:rPr lang="ja-JP" altLang="en-US" sz="1400" dirty="0">
                <a:solidFill>
                  <a:srgbClr val="000000"/>
                </a:solidFill>
                <a:latin typeface="HGPｺﾞｼｯｸM" pitchFamily="50" charset="-128"/>
                <a:ea typeface="HGPｺﾞｼｯｸM" pitchFamily="50" charset="-128"/>
              </a:rPr>
              <a:t>○　地域包括ケアシステムは、</a:t>
            </a:r>
            <a:r>
              <a:rPr lang="ja-JP" altLang="en-US" sz="14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400" dirty="0">
                <a:solidFill>
                  <a:prstClr val="black"/>
                </a:solidFill>
                <a:latin typeface="HGPｺﾞｼｯｸM" pitchFamily="50" charset="-128"/>
                <a:ea typeface="HGPｺﾞｼｯｸM" pitchFamily="50" charset="-128"/>
              </a:rPr>
              <a:t>ことが必要です。</a:t>
            </a:r>
            <a:endParaRPr lang="ja-JP" altLang="en-US" sz="1400" dirty="0">
              <a:solidFill>
                <a:prstClr val="black"/>
              </a:solidFill>
              <a:latin typeface="Calibri"/>
              <a:ea typeface="ＭＳ Ｐゴシック"/>
            </a:endParaRPr>
          </a:p>
        </p:txBody>
      </p:sp>
    </p:spTree>
    <p:extLst>
      <p:ext uri="{BB962C8B-B14F-4D97-AF65-F5344CB8AC3E}">
        <p14:creationId xmlns:p14="http://schemas.microsoft.com/office/powerpoint/2010/main" val="2852033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図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3200400"/>
            <a:ext cx="49450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図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19600" y="762000"/>
            <a:ext cx="42894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テキスト ボックス 6"/>
          <p:cNvSpPr txBox="1">
            <a:spLocks noChangeArrowheads="1"/>
          </p:cNvSpPr>
          <p:nvPr/>
        </p:nvSpPr>
        <p:spPr bwMode="auto">
          <a:xfrm>
            <a:off x="965200" y="1206500"/>
            <a:ext cx="2600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西都市のサロン</a:t>
            </a:r>
          </a:p>
        </p:txBody>
      </p:sp>
      <p:sp>
        <p:nvSpPr>
          <p:cNvPr id="41988" name="テキスト ボックス 7"/>
          <p:cNvSpPr txBox="1">
            <a:spLocks noChangeArrowheads="1"/>
          </p:cNvSpPr>
          <p:nvPr/>
        </p:nvSpPr>
        <p:spPr bwMode="auto">
          <a:xfrm>
            <a:off x="6096000" y="4953000"/>
            <a:ext cx="2720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2800"/>
              <a:t>誰がボランティア</a:t>
            </a:r>
          </a:p>
        </p:txBody>
      </p:sp>
    </p:spTree>
    <p:extLst>
      <p:ext uri="{BB962C8B-B14F-4D97-AF65-F5344CB8AC3E}">
        <p14:creationId xmlns:p14="http://schemas.microsoft.com/office/powerpoint/2010/main" val="6743106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AF395E60-F3C6-EE47-9661-CB79FFFD63C3}" type="slidenum">
              <a:rPr lang="en-US" altLang="ja-JP" sz="1400"/>
              <a:pPr/>
              <a:t>11</a:t>
            </a:fld>
            <a:endParaRPr lang="en-US" altLang="ja-JP" sz="1400"/>
          </a:p>
        </p:txBody>
      </p:sp>
      <p:sp>
        <p:nvSpPr>
          <p:cNvPr id="55298" name="正方形/長方形 5"/>
          <p:cNvSpPr>
            <a:spLocks noChangeArrowheads="1"/>
          </p:cNvSpPr>
          <p:nvPr/>
        </p:nvSpPr>
        <p:spPr bwMode="auto">
          <a:xfrm>
            <a:off x="609600" y="533400"/>
            <a:ext cx="8153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3600" dirty="0" smtClean="0"/>
              <a:t>４．</a:t>
            </a:r>
            <a:r>
              <a:rPr lang="ja-JP" altLang="en-US" sz="3600" dirty="0"/>
              <a:t>世代を超えた寄り合い所＝地域</a:t>
            </a:r>
            <a:endParaRPr lang="en-US" altLang="ja-JP" sz="3600" dirty="0"/>
          </a:p>
          <a:p>
            <a:r>
              <a:rPr lang="en-US" altLang="ja-JP" sz="3200" dirty="0"/>
              <a:t>NPO</a:t>
            </a:r>
            <a:r>
              <a:rPr lang="ja-JP" altLang="en-US" sz="3200" dirty="0"/>
              <a:t>法人「地域の寄り合い所 また明日」</a:t>
            </a:r>
          </a:p>
          <a:p>
            <a:r>
              <a:rPr lang="ja-JP" altLang="en-US" dirty="0"/>
              <a:t>子どもたちの通う「保育園」認知症の高齢者が通う「デイホーム」「地域の寄り合い所」　が一つの建物の中で運営</a:t>
            </a:r>
          </a:p>
        </p:txBody>
      </p:sp>
      <p:sp>
        <p:nvSpPr>
          <p:cNvPr id="55299" name="テキスト ボックス 7"/>
          <p:cNvSpPr txBox="1">
            <a:spLocks noChangeArrowheads="1"/>
          </p:cNvSpPr>
          <p:nvPr/>
        </p:nvSpPr>
        <p:spPr bwMode="auto">
          <a:xfrm>
            <a:off x="6019800" y="3200400"/>
            <a:ext cx="289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赤ちゃんからお年寄りまでが一つの空間で過ごす中で、世代を越えた関わりが生まれる</a:t>
            </a:r>
          </a:p>
        </p:txBody>
      </p:sp>
      <p:pic>
        <p:nvPicPr>
          <p:cNvPr id="55300" name="図 5" descr="名称未設定.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2438400"/>
            <a:ext cx="5562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2118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タイトル 1"/>
          <p:cNvSpPr>
            <a:spLocks noGrp="1"/>
          </p:cNvSpPr>
          <p:nvPr>
            <p:ph type="title"/>
          </p:nvPr>
        </p:nvSpPr>
        <p:spPr>
          <a:xfrm>
            <a:off x="211138" y="252413"/>
            <a:ext cx="8105775" cy="800100"/>
          </a:xfrm>
        </p:spPr>
        <p:txBody>
          <a:bodyPr>
            <a:normAutofit/>
          </a:bodyPr>
          <a:lstStyle/>
          <a:p>
            <a:pPr algn="l"/>
            <a:r>
              <a:rPr lang="ja-JP" altLang="en-US" sz="3600" dirty="0" smtClean="0">
                <a:latin typeface="Arial" charset="0"/>
                <a:ea typeface="ＭＳ Ｐゴシック" charset="0"/>
                <a:cs typeface="ＭＳ Ｐゴシック" charset="0"/>
              </a:rPr>
              <a:t>５．</a:t>
            </a:r>
            <a:r>
              <a:rPr lang="ja-JP" altLang="en-US" sz="3600" dirty="0">
                <a:latin typeface="Arial" charset="0"/>
                <a:ea typeface="ＭＳ Ｐゴシック" charset="0"/>
                <a:cs typeface="ＭＳ Ｐゴシック" charset="0"/>
              </a:rPr>
              <a:t>のわみ相談所（愛知県一宮）</a:t>
            </a:r>
          </a:p>
        </p:txBody>
      </p:sp>
      <p:sp>
        <p:nvSpPr>
          <p:cNvPr id="92162" name="テキスト ボックス 2"/>
          <p:cNvSpPr txBox="1">
            <a:spLocks noChangeArrowheads="1"/>
          </p:cNvSpPr>
          <p:nvPr/>
        </p:nvSpPr>
        <p:spPr bwMode="auto">
          <a:xfrm>
            <a:off x="211138" y="1163638"/>
            <a:ext cx="87217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sz="2800"/>
              <a:t>①日本人・外国人の生活・労働相談、支援</a:t>
            </a:r>
          </a:p>
          <a:p>
            <a:r>
              <a:rPr lang="ja-JP" sz="2800"/>
              <a:t>②ホームレス・生活困窮者支援</a:t>
            </a:r>
          </a:p>
          <a:p>
            <a:r>
              <a:rPr lang="ja-JP" sz="2800"/>
              <a:t>③シェルターの運営（宿泊、食事、衣類、日用品の提供）</a:t>
            </a:r>
            <a:endParaRPr lang="en-US" altLang="ja-JP" sz="2800"/>
          </a:p>
          <a:p>
            <a:r>
              <a:rPr lang="ja-JP" sz="2800"/>
              <a:t>＊６ヵ所</a:t>
            </a:r>
            <a:r>
              <a:rPr lang="en-US" altLang="ja-JP" sz="2800"/>
              <a:t>&lt;</a:t>
            </a:r>
            <a:r>
              <a:rPr lang="ja-JP" sz="2800"/>
              <a:t>ＤＶ専用シェルター２ヵ所</a:t>
            </a:r>
            <a:r>
              <a:rPr lang="en-US" altLang="ja-JP" sz="2800"/>
              <a:t>&gt;</a:t>
            </a:r>
            <a:endParaRPr lang="ja-JP" sz="2800"/>
          </a:p>
          <a:p>
            <a:r>
              <a:rPr lang="ja-JP" sz="2800"/>
              <a:t>④フードバンク活動</a:t>
            </a:r>
          </a:p>
          <a:p>
            <a:r>
              <a:rPr lang="ja-JP" sz="2800"/>
              <a:t>⑤生活困窮者自助組織（救生の会）の運営 </a:t>
            </a:r>
            <a:endParaRPr lang="en-US" altLang="ja-JP" sz="2800"/>
          </a:p>
          <a:p>
            <a:r>
              <a:rPr lang="ja-JP" sz="2800"/>
              <a:t>＊約２００人、月２回（学習会、炊き出し）</a:t>
            </a:r>
          </a:p>
          <a:p>
            <a:r>
              <a:rPr lang="ja-JP" sz="2800"/>
              <a:t>⑥のわみ断酒会の運営</a:t>
            </a:r>
          </a:p>
          <a:p>
            <a:r>
              <a:rPr lang="ja-JP" sz="2800"/>
              <a:t>⑦共同墓地・位牌堂運営事業</a:t>
            </a:r>
          </a:p>
          <a:p>
            <a:r>
              <a:rPr lang="ja-JP" sz="2800"/>
              <a:t>⑧チャリティピアノリサイクルの開催</a:t>
            </a:r>
          </a:p>
          <a:p>
            <a:r>
              <a:rPr lang="ja-JP" sz="2800"/>
              <a:t>⑨医師による無料健康相談（月３回）</a:t>
            </a:r>
          </a:p>
          <a:p>
            <a:r>
              <a:rPr lang="ja-JP" sz="2800"/>
              <a:t>⑩便利屋　＊大工、塗装、引っ越しの手伝い、修理</a:t>
            </a:r>
            <a:r>
              <a:rPr lang="ja-JP" altLang="en-US" sz="2800"/>
              <a:t>・</a:t>
            </a:r>
            <a:r>
              <a:rPr lang="ja-JP" sz="2800"/>
              <a:t>清掃</a:t>
            </a:r>
          </a:p>
        </p:txBody>
      </p:sp>
    </p:spTree>
    <p:extLst>
      <p:ext uri="{BB962C8B-B14F-4D97-AF65-F5344CB8AC3E}">
        <p14:creationId xmlns:p14="http://schemas.microsoft.com/office/powerpoint/2010/main" val="270745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図 3" descr="のわみ相談所本部.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025" y="287338"/>
            <a:ext cx="36734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図 4" descr="のわみ相談所内部.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088" y="2643188"/>
            <a:ext cx="5408612"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テキスト ボックス 5"/>
          <p:cNvSpPr txBox="1">
            <a:spLocks noChangeArrowheads="1"/>
          </p:cNvSpPr>
          <p:nvPr/>
        </p:nvSpPr>
        <p:spPr bwMode="auto">
          <a:xfrm>
            <a:off x="4805363" y="1016000"/>
            <a:ext cx="2954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3600"/>
              <a:t>のわみ相談所</a:t>
            </a:r>
          </a:p>
        </p:txBody>
      </p:sp>
    </p:spTree>
    <p:extLst>
      <p:ext uri="{BB962C8B-B14F-4D97-AF65-F5344CB8AC3E}">
        <p14:creationId xmlns:p14="http://schemas.microsoft.com/office/powerpoint/2010/main" val="28973950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図 3" descr="新たなシェルター建設２.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813" y="250825"/>
            <a:ext cx="5089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図 4" descr="新たなシェルター建設.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188" y="3175000"/>
            <a:ext cx="439102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テキスト ボックス 5"/>
          <p:cNvSpPr txBox="1">
            <a:spLocks noChangeArrowheads="1"/>
          </p:cNvSpPr>
          <p:nvPr/>
        </p:nvSpPr>
        <p:spPr bwMode="auto">
          <a:xfrm>
            <a:off x="277813" y="4824413"/>
            <a:ext cx="3957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3200"/>
              <a:t>新たなシェルター建設</a:t>
            </a:r>
          </a:p>
        </p:txBody>
      </p:sp>
    </p:spTree>
    <p:extLst>
      <p:ext uri="{BB962C8B-B14F-4D97-AF65-F5344CB8AC3E}">
        <p14:creationId xmlns:p14="http://schemas.microsoft.com/office/powerpoint/2010/main" val="1655993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テキスト ボックス 2"/>
          <p:cNvSpPr txBox="1">
            <a:spLocks noChangeArrowheads="1"/>
          </p:cNvSpPr>
          <p:nvPr/>
        </p:nvSpPr>
        <p:spPr bwMode="auto">
          <a:xfrm>
            <a:off x="169863" y="296863"/>
            <a:ext cx="8740775"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t>⑴ホームレスは、「居場所」がない人のことであり、家がない人（野宿者）ではない。私たちは、引きこもりでも外国人でも、（「衣食住」の優先ではなく）「住食衣」を基本として支援している（「居住〔居場所〕福祉」）とのこと。</a:t>
            </a:r>
          </a:p>
          <a:p>
            <a:r>
              <a:rPr lang="ja-JP"/>
              <a:t>　「住まいが当事者を変化させる」と三輪さんは言われましたが、私は、「一人では何もできない。何度でもここにくればよいというお節介。あなたのことを気にしていますよという言葉と生き方が大切であり、＜寄り添う＞ことが、＜寄り添われる＞ことにつながっていく」</a:t>
            </a:r>
            <a:endParaRPr lang="en-US" altLang="ja-JP"/>
          </a:p>
          <a:p>
            <a:r>
              <a:rPr lang="en-US" altLang="ja-JP"/>
              <a:t> </a:t>
            </a:r>
            <a:r>
              <a:rPr lang="ja-JP"/>
              <a:t>⑵活動は、①当事者主体、②ボランティアの参画（当事者→支援者）、③市民理解促進、④あらゆる階層のネットワーク化　の４原則で行っている。当事者自身が家を設計し、組み立て、そして住むというプロセスから互いの絆が生まれ、生きていく場と自信、住まいに対する愛着が生まれてくる。そして、野宿者本人の力が活かされ、意欲が生まれ、自分で生きる場を見つけることができる。</a:t>
            </a:r>
          </a:p>
          <a:p>
            <a:r>
              <a:rPr lang="ja-JP"/>
              <a:t>⑶「念じれば通じる」･･･協力者は集まってくる。　</a:t>
            </a:r>
          </a:p>
          <a:p>
            <a:r>
              <a:rPr lang="ja-JP"/>
              <a:t>　協力者は、議員、スーパー、民生委員、商店、銀行、ボランティア２００人ほど。個人・企業の寄付は　</a:t>
            </a:r>
            <a:r>
              <a:rPr lang="en-US" altLang="ja-JP"/>
              <a:t>2</a:t>
            </a:r>
            <a:r>
              <a:rPr lang="ja-JP"/>
              <a:t>千件を超える。 </a:t>
            </a:r>
            <a:endParaRPr lang="ja-JP" altLang="en-US"/>
          </a:p>
        </p:txBody>
      </p:sp>
    </p:spTree>
    <p:extLst>
      <p:ext uri="{BB962C8B-B14F-4D97-AF65-F5344CB8AC3E}">
        <p14:creationId xmlns:p14="http://schemas.microsoft.com/office/powerpoint/2010/main" val="405614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タイトル 2"/>
          <p:cNvSpPr>
            <a:spLocks noGrp="1"/>
          </p:cNvSpPr>
          <p:nvPr>
            <p:ph type="title"/>
          </p:nvPr>
        </p:nvSpPr>
        <p:spPr/>
        <p:txBody>
          <a:bodyPr>
            <a:normAutofit/>
          </a:bodyPr>
          <a:lstStyle/>
          <a:p>
            <a:pPr eaLnBrk="1" hangingPunct="1"/>
            <a:r>
              <a:rPr lang="ja-JP" altLang="en-US" sz="3600" dirty="0" smtClean="0">
                <a:latin typeface="Arial" charset="0"/>
                <a:ea typeface="ＭＳ Ｐゴシック" charset="0"/>
                <a:cs typeface="ＭＳ Ｐゴシック" charset="0"/>
              </a:rPr>
              <a:t>７．</a:t>
            </a:r>
            <a:r>
              <a:rPr lang="ja-JP" altLang="en-US" sz="3600" dirty="0">
                <a:latin typeface="Arial" charset="0"/>
                <a:ea typeface="ＭＳ Ｐゴシック" charset="0"/>
                <a:cs typeface="ＭＳ Ｐゴシック" charset="0"/>
              </a:rPr>
              <a:t>問われる地域にある施設</a:t>
            </a:r>
          </a:p>
        </p:txBody>
      </p:sp>
      <p:sp>
        <p:nvSpPr>
          <p:cNvPr id="59394" name="コンテンツ プレースホルダ 3"/>
          <p:cNvSpPr>
            <a:spLocks noGrp="1"/>
          </p:cNvSpPr>
          <p:nvPr>
            <p:ph idx="1"/>
          </p:nvPr>
        </p:nvSpPr>
        <p:spPr/>
        <p:txBody>
          <a:bodyPr/>
          <a:lstStyle/>
          <a:p>
            <a:pPr eaLnBrk="1" hangingPunct="1"/>
            <a:r>
              <a:rPr lang="ja-JP" altLang="en-US">
                <a:latin typeface="Arial" charset="0"/>
                <a:ea typeface="ＭＳ Ｐゴシック" charset="0"/>
                <a:cs typeface="ＭＳ Ｐゴシック" charset="0"/>
              </a:rPr>
              <a:t>利用者の生活を地域へ</a:t>
            </a:r>
            <a:endParaRPr lang="en-US" altLang="ja-JP">
              <a:latin typeface="Arial" charset="0"/>
              <a:ea typeface="ＭＳ Ｐゴシック" charset="0"/>
              <a:cs typeface="ＭＳ Ｐゴシック" charset="0"/>
            </a:endParaRPr>
          </a:p>
          <a:p>
            <a:pPr eaLnBrk="1" hangingPunct="1"/>
            <a:endParaRPr lang="en-US" altLang="ja-JP">
              <a:latin typeface="Arial" charset="0"/>
              <a:ea typeface="ＭＳ Ｐゴシック" charset="0"/>
              <a:cs typeface="ＭＳ Ｐゴシック" charset="0"/>
            </a:endParaRPr>
          </a:p>
          <a:p>
            <a:pPr eaLnBrk="1" hangingPunct="1"/>
            <a:r>
              <a:rPr lang="ja-JP" altLang="en-US">
                <a:latin typeface="Arial" charset="0"/>
                <a:ea typeface="ＭＳ Ｐゴシック" charset="0"/>
                <a:cs typeface="ＭＳ Ｐゴシック" charset="0"/>
              </a:rPr>
              <a:t>住民の参加による相互交流を</a:t>
            </a:r>
            <a:endParaRPr lang="en-US" altLang="ja-JP">
              <a:latin typeface="Arial" charset="0"/>
              <a:ea typeface="ＭＳ Ｐゴシック" charset="0"/>
              <a:cs typeface="ＭＳ Ｐゴシック" charset="0"/>
            </a:endParaRPr>
          </a:p>
          <a:p>
            <a:pPr eaLnBrk="1" hangingPunct="1"/>
            <a:endParaRPr lang="en-US" altLang="ja-JP">
              <a:latin typeface="Arial" charset="0"/>
              <a:ea typeface="ＭＳ Ｐゴシック" charset="0"/>
              <a:cs typeface="ＭＳ Ｐゴシック" charset="0"/>
            </a:endParaRPr>
          </a:p>
          <a:p>
            <a:pPr eaLnBrk="1" hangingPunct="1"/>
            <a:r>
              <a:rPr lang="ja-JP" altLang="en-US">
                <a:latin typeface="Arial" charset="0"/>
                <a:ea typeface="ＭＳ Ｐゴシック" charset="0"/>
                <a:cs typeface="ＭＳ Ｐゴシック" charset="0"/>
              </a:rPr>
              <a:t>施設の機能の地域での活用を</a:t>
            </a:r>
            <a:endParaRPr lang="en-US" altLang="ja-JP">
              <a:latin typeface="Arial" charset="0"/>
              <a:ea typeface="ＭＳ Ｐゴシック" charset="0"/>
              <a:cs typeface="ＭＳ Ｐゴシック" charset="0"/>
            </a:endParaRPr>
          </a:p>
          <a:p>
            <a:pPr eaLnBrk="1" hangingPunct="1"/>
            <a:endParaRPr lang="en-US" altLang="ja-JP">
              <a:latin typeface="Arial" charset="0"/>
              <a:ea typeface="ＭＳ Ｐゴシック" charset="0"/>
              <a:cs typeface="ＭＳ Ｐゴシック" charset="0"/>
            </a:endParaRPr>
          </a:p>
          <a:p>
            <a:pPr eaLnBrk="1" hangingPunct="1"/>
            <a:r>
              <a:rPr lang="ja-JP" altLang="en-US">
                <a:latin typeface="Arial" charset="0"/>
                <a:ea typeface="ＭＳ Ｐゴシック" charset="0"/>
                <a:cs typeface="ＭＳ Ｐゴシック" charset="0"/>
              </a:rPr>
              <a:t>施設＝地域課題の共有化を</a:t>
            </a:r>
          </a:p>
        </p:txBody>
      </p:sp>
      <p:sp>
        <p:nvSpPr>
          <p:cNvPr id="59395"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0ED8FD1B-FE6B-3644-8423-270E7ED3484F}" type="slidenum">
              <a:rPr lang="en-US" altLang="ja-JP" sz="1400"/>
              <a:pPr/>
              <a:t>16</a:t>
            </a:fld>
            <a:endParaRPr lang="en-US" altLang="ja-JP" sz="1400"/>
          </a:p>
        </p:txBody>
      </p:sp>
    </p:spTree>
    <p:extLst>
      <p:ext uri="{BB962C8B-B14F-4D97-AF65-F5344CB8AC3E}">
        <p14:creationId xmlns:p14="http://schemas.microsoft.com/office/powerpoint/2010/main" val="36822238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7DFFFDBA-E822-1644-8A45-C358364D544A}" type="slidenum">
              <a:rPr lang="en-US" altLang="ja-JP" sz="1400"/>
              <a:pPr algn="r"/>
              <a:t>17</a:t>
            </a:fld>
            <a:endParaRPr lang="en-US" altLang="ja-JP" sz="1400"/>
          </a:p>
        </p:txBody>
      </p:sp>
      <p:sp>
        <p:nvSpPr>
          <p:cNvPr id="60418" name="Oval 2"/>
          <p:cNvSpPr>
            <a:spLocks noChangeArrowheads="1"/>
          </p:cNvSpPr>
          <p:nvPr/>
        </p:nvSpPr>
        <p:spPr bwMode="auto">
          <a:xfrm>
            <a:off x="3132138" y="1989138"/>
            <a:ext cx="2808287" cy="2735262"/>
          </a:xfrm>
          <a:prstGeom prst="ellipse">
            <a:avLst/>
          </a:prstGeom>
          <a:solidFill>
            <a:srgbClr val="CCFFFF">
              <a:alpha val="70195"/>
            </a:srgbClr>
          </a:solidFill>
          <a:ln w="25400">
            <a:solidFill>
              <a:srgbClr val="0000FF"/>
            </a:solidFill>
            <a:round/>
            <a:headEnd/>
            <a:tailEnd/>
          </a:ln>
        </p:spPr>
        <p:txBody>
          <a:bodyPr wrap="none" anchor="ctr"/>
          <a:lstStyle/>
          <a:p>
            <a:pPr algn="ctr"/>
            <a:endParaRPr lang="en-US" altLang="ja-JP" sz="1400">
              <a:solidFill>
                <a:srgbClr val="FF0000"/>
              </a:solidFill>
            </a:endParaRPr>
          </a:p>
          <a:p>
            <a:pPr algn="ctr"/>
            <a:endParaRPr lang="en-US" altLang="ja-JP" sz="1400" b="1">
              <a:solidFill>
                <a:srgbClr val="FF0000"/>
              </a:solidFill>
            </a:endParaRPr>
          </a:p>
          <a:p>
            <a:pPr algn="ctr"/>
            <a:endParaRPr lang="en-US" altLang="ja-JP" sz="1400" b="1">
              <a:solidFill>
                <a:srgbClr val="FF0000"/>
              </a:solidFill>
            </a:endParaRPr>
          </a:p>
          <a:p>
            <a:pPr algn="ctr"/>
            <a:r>
              <a:rPr lang="ja-JP" altLang="en-US" sz="1400" b="1">
                <a:solidFill>
                  <a:srgbClr val="FF0000"/>
                </a:solidFill>
              </a:rPr>
              <a:t>社会福祉法人小田原福祉会</a:t>
            </a:r>
            <a:endParaRPr lang="en-US" altLang="ja-JP" sz="1400" b="1">
              <a:solidFill>
                <a:srgbClr val="FF0000"/>
              </a:solidFill>
            </a:endParaRPr>
          </a:p>
          <a:p>
            <a:pPr algn="ctr"/>
            <a:r>
              <a:rPr lang="ja-JP" altLang="en-US" sz="1800">
                <a:solidFill>
                  <a:srgbClr val="FF0000"/>
                </a:solidFill>
              </a:rPr>
              <a:t>高齢者総合福祉施設</a:t>
            </a:r>
            <a:endParaRPr lang="en-US" altLang="ja-JP" sz="1800">
              <a:solidFill>
                <a:srgbClr val="FF0000"/>
              </a:solidFill>
            </a:endParaRPr>
          </a:p>
          <a:p>
            <a:pPr algn="ctr"/>
            <a:r>
              <a:rPr lang="ja-JP" altLang="en-US">
                <a:solidFill>
                  <a:srgbClr val="FF0000"/>
                </a:solidFill>
              </a:rPr>
              <a:t>潤　　生　　園</a:t>
            </a:r>
            <a:endParaRPr lang="en-US" altLang="ja-JP">
              <a:solidFill>
                <a:srgbClr val="FF0000"/>
              </a:solidFill>
            </a:endParaRPr>
          </a:p>
          <a:p>
            <a:pPr algn="ctr">
              <a:spcBef>
                <a:spcPct val="50000"/>
              </a:spcBef>
            </a:pPr>
            <a:endParaRPr lang="en-US" altLang="ja-JP" sz="1400">
              <a:solidFill>
                <a:srgbClr val="0000FF"/>
              </a:solidFill>
            </a:endParaRPr>
          </a:p>
          <a:p>
            <a:pPr algn="ctr"/>
            <a:endParaRPr lang="en-US" altLang="ja-JP" sz="1400">
              <a:solidFill>
                <a:srgbClr val="FF0000"/>
              </a:solidFill>
            </a:endParaRPr>
          </a:p>
          <a:p>
            <a:pPr algn="ctr"/>
            <a:endParaRPr lang="ja-JP" altLang="en-US" sz="1800" b="1">
              <a:solidFill>
                <a:srgbClr val="0000FF"/>
              </a:solidFill>
            </a:endParaRPr>
          </a:p>
        </p:txBody>
      </p:sp>
      <p:sp>
        <p:nvSpPr>
          <p:cNvPr id="60419" name="Oval 3"/>
          <p:cNvSpPr>
            <a:spLocks noChangeArrowheads="1"/>
          </p:cNvSpPr>
          <p:nvPr/>
        </p:nvSpPr>
        <p:spPr bwMode="auto">
          <a:xfrm>
            <a:off x="1331913" y="1196975"/>
            <a:ext cx="2016125" cy="503238"/>
          </a:xfrm>
          <a:prstGeom prst="ellipse">
            <a:avLst/>
          </a:prstGeom>
          <a:solidFill>
            <a:srgbClr val="CCFFCC"/>
          </a:solidFill>
          <a:ln w="9525">
            <a:solidFill>
              <a:srgbClr val="0000FF"/>
            </a:solidFill>
            <a:round/>
            <a:headEnd/>
            <a:tailEnd/>
          </a:ln>
        </p:spPr>
        <p:txBody>
          <a:bodyPr wrap="none" anchor="ctr"/>
          <a:lstStyle/>
          <a:p>
            <a:pPr algn="ctr"/>
            <a:endParaRPr lang="en-US" altLang="ja-JP" sz="1200">
              <a:solidFill>
                <a:srgbClr val="0000FF"/>
              </a:solidFill>
            </a:endParaRPr>
          </a:p>
          <a:p>
            <a:pPr algn="ctr"/>
            <a:endParaRPr lang="en-US" altLang="ja-JP" sz="1200">
              <a:solidFill>
                <a:srgbClr val="0000FF"/>
              </a:solidFill>
            </a:endParaRPr>
          </a:p>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0000FF"/>
                </a:solidFill>
              </a:rPr>
              <a:t>やすらぎの家久野</a:t>
            </a:r>
            <a:endParaRPr lang="en-US" altLang="ja-JP" sz="1200">
              <a:solidFill>
                <a:srgbClr val="0000FF"/>
              </a:solidFill>
            </a:endParaRPr>
          </a:p>
          <a:p>
            <a:pPr algn="ctr"/>
            <a:endParaRPr lang="en-US" altLang="ja-JP" sz="1200" b="1">
              <a:solidFill>
                <a:srgbClr val="0000FF"/>
              </a:solidFill>
            </a:endParaRPr>
          </a:p>
          <a:p>
            <a:pPr algn="ctr"/>
            <a:endParaRPr lang="ja-JP" altLang="en-US" sz="1200"/>
          </a:p>
        </p:txBody>
      </p:sp>
      <p:sp>
        <p:nvSpPr>
          <p:cNvPr id="60420" name="Oval 4"/>
          <p:cNvSpPr>
            <a:spLocks noChangeArrowheads="1"/>
          </p:cNvSpPr>
          <p:nvPr/>
        </p:nvSpPr>
        <p:spPr bwMode="auto">
          <a:xfrm>
            <a:off x="827088" y="1773238"/>
            <a:ext cx="2016125" cy="503237"/>
          </a:xfrm>
          <a:prstGeom prst="ellipse">
            <a:avLst/>
          </a:prstGeom>
          <a:solidFill>
            <a:srgbClr val="CCFFCC"/>
          </a:solidFill>
          <a:ln w="9525">
            <a:solidFill>
              <a:srgbClr val="0000FF"/>
            </a:solidFill>
            <a:round/>
            <a:headEnd/>
            <a:tailEnd/>
          </a:ln>
        </p:spPr>
        <p:txBody>
          <a:bodyPr wrap="none" anchor="ctr"/>
          <a:lstStyle/>
          <a:p>
            <a:pPr algn="ctr"/>
            <a:endParaRPr lang="en-US" altLang="ja-JP" sz="1200">
              <a:solidFill>
                <a:srgbClr val="0000FF"/>
              </a:solidFill>
            </a:endParaRPr>
          </a:p>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0000FF"/>
                </a:solidFill>
              </a:rPr>
              <a:t>やすらぎの家富水</a:t>
            </a:r>
            <a:endParaRPr lang="en-US" altLang="ja-JP" sz="1200">
              <a:solidFill>
                <a:srgbClr val="0000FF"/>
              </a:solidFill>
            </a:endParaRPr>
          </a:p>
          <a:p>
            <a:pPr algn="ctr"/>
            <a:endParaRPr lang="ja-JP" altLang="en-US" sz="1200"/>
          </a:p>
        </p:txBody>
      </p:sp>
      <p:sp>
        <p:nvSpPr>
          <p:cNvPr id="60421" name="Oval 5"/>
          <p:cNvSpPr>
            <a:spLocks noChangeArrowheads="1"/>
          </p:cNvSpPr>
          <p:nvPr/>
        </p:nvSpPr>
        <p:spPr bwMode="auto">
          <a:xfrm>
            <a:off x="611188" y="2349500"/>
            <a:ext cx="2014537" cy="503238"/>
          </a:xfrm>
          <a:prstGeom prst="ellipse">
            <a:avLst/>
          </a:prstGeom>
          <a:solidFill>
            <a:srgbClr val="CCFFCC"/>
          </a:solidFill>
          <a:ln w="9525">
            <a:solidFill>
              <a:srgbClr val="0000FF"/>
            </a:solidFill>
            <a:round/>
            <a:headEnd/>
            <a:tailEnd/>
          </a:ln>
        </p:spPr>
        <p:txBody>
          <a:bodyPr wrap="none" anchor="ctr"/>
          <a:lstStyle/>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0000FF"/>
                </a:solidFill>
              </a:rPr>
              <a:t>やすらぎの家栢山</a:t>
            </a:r>
          </a:p>
        </p:txBody>
      </p:sp>
      <p:sp>
        <p:nvSpPr>
          <p:cNvPr id="60422" name="Oval 6"/>
          <p:cNvSpPr>
            <a:spLocks noChangeArrowheads="1"/>
          </p:cNvSpPr>
          <p:nvPr/>
        </p:nvSpPr>
        <p:spPr bwMode="auto">
          <a:xfrm>
            <a:off x="539750" y="3500438"/>
            <a:ext cx="2014538" cy="504825"/>
          </a:xfrm>
          <a:prstGeom prst="ellipse">
            <a:avLst/>
          </a:prstGeom>
          <a:solidFill>
            <a:srgbClr val="CCFFCC"/>
          </a:solidFill>
          <a:ln w="9525">
            <a:solidFill>
              <a:srgbClr val="0000FF"/>
            </a:solidFill>
            <a:round/>
            <a:headEnd/>
            <a:tailEnd/>
          </a:ln>
        </p:spPr>
        <p:txBody>
          <a:bodyPr wrap="none" anchor="ctr"/>
          <a:lstStyle/>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0000FF"/>
                </a:solidFill>
              </a:rPr>
              <a:t>やすらぎの家豊川</a:t>
            </a:r>
          </a:p>
        </p:txBody>
      </p:sp>
      <p:sp>
        <p:nvSpPr>
          <p:cNvPr id="60423" name="Oval 7"/>
          <p:cNvSpPr>
            <a:spLocks noChangeArrowheads="1"/>
          </p:cNvSpPr>
          <p:nvPr/>
        </p:nvSpPr>
        <p:spPr bwMode="auto">
          <a:xfrm>
            <a:off x="684213" y="4076700"/>
            <a:ext cx="2014537" cy="503238"/>
          </a:xfrm>
          <a:prstGeom prst="ellipse">
            <a:avLst/>
          </a:prstGeom>
          <a:solidFill>
            <a:srgbClr val="CCFFCC"/>
          </a:solidFill>
          <a:ln w="9525">
            <a:solidFill>
              <a:srgbClr val="0000FF"/>
            </a:solidFill>
            <a:round/>
            <a:headEnd/>
            <a:tailEnd/>
          </a:ln>
        </p:spPr>
        <p:txBody>
          <a:bodyPr wrap="none" anchor="ctr"/>
          <a:lstStyle/>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3333FF"/>
                </a:solidFill>
              </a:rPr>
              <a:t>やすらぎの家穴部</a:t>
            </a:r>
          </a:p>
        </p:txBody>
      </p:sp>
      <p:sp>
        <p:nvSpPr>
          <p:cNvPr id="60424" name="Oval 8"/>
          <p:cNvSpPr>
            <a:spLocks noChangeArrowheads="1"/>
          </p:cNvSpPr>
          <p:nvPr/>
        </p:nvSpPr>
        <p:spPr bwMode="auto">
          <a:xfrm>
            <a:off x="6516688" y="4076700"/>
            <a:ext cx="2016125" cy="501650"/>
          </a:xfrm>
          <a:prstGeom prst="ellipse">
            <a:avLst/>
          </a:prstGeom>
          <a:solidFill>
            <a:srgbClr val="CCFFFF">
              <a:alpha val="30196"/>
            </a:srgbClr>
          </a:solidFill>
          <a:ln w="9525">
            <a:solidFill>
              <a:srgbClr val="0000FF"/>
            </a:solidFill>
            <a:round/>
            <a:headEnd/>
            <a:tailEnd/>
          </a:ln>
        </p:spPr>
        <p:txBody>
          <a:bodyPr wrap="none" anchor="ctr"/>
          <a:lstStyle/>
          <a:p>
            <a:pPr algn="ctr"/>
            <a:r>
              <a:rPr lang="ja-JP" altLang="en-US" sz="1400">
                <a:solidFill>
                  <a:srgbClr val="0000FF"/>
                </a:solidFill>
              </a:rPr>
              <a:t>訪問入浴</a:t>
            </a:r>
            <a:r>
              <a:rPr lang="ja-JP" altLang="en-US" sz="1400">
                <a:solidFill>
                  <a:srgbClr val="6600CC"/>
                </a:solidFill>
              </a:rPr>
              <a:t>センター</a:t>
            </a:r>
          </a:p>
        </p:txBody>
      </p:sp>
      <p:sp>
        <p:nvSpPr>
          <p:cNvPr id="60425" name="Oval 9"/>
          <p:cNvSpPr>
            <a:spLocks noChangeArrowheads="1"/>
          </p:cNvSpPr>
          <p:nvPr/>
        </p:nvSpPr>
        <p:spPr bwMode="auto">
          <a:xfrm>
            <a:off x="6516688" y="3500438"/>
            <a:ext cx="2087562" cy="503237"/>
          </a:xfrm>
          <a:prstGeom prst="ellipse">
            <a:avLst/>
          </a:prstGeom>
          <a:solidFill>
            <a:srgbClr val="CCFFFF">
              <a:alpha val="39999"/>
            </a:srgbClr>
          </a:solidFill>
          <a:ln w="9525">
            <a:solidFill>
              <a:srgbClr val="0000FF"/>
            </a:solidFill>
            <a:round/>
            <a:headEnd/>
            <a:tailEnd/>
          </a:ln>
        </p:spPr>
        <p:txBody>
          <a:bodyPr wrap="none" anchor="ctr"/>
          <a:lstStyle/>
          <a:p>
            <a:pPr algn="ctr"/>
            <a:r>
              <a:rPr lang="ja-JP" altLang="en-US" sz="1400">
                <a:solidFill>
                  <a:srgbClr val="0000FF"/>
                </a:solidFill>
              </a:rPr>
              <a:t>訪問看護</a:t>
            </a:r>
            <a:r>
              <a:rPr lang="ja-JP" altLang="en-US" sz="1400">
                <a:solidFill>
                  <a:srgbClr val="6600CC"/>
                </a:solidFill>
              </a:rPr>
              <a:t>センター</a:t>
            </a:r>
          </a:p>
        </p:txBody>
      </p:sp>
      <p:sp>
        <p:nvSpPr>
          <p:cNvPr id="60426" name="Oval 10"/>
          <p:cNvSpPr>
            <a:spLocks noChangeArrowheads="1"/>
          </p:cNvSpPr>
          <p:nvPr/>
        </p:nvSpPr>
        <p:spPr bwMode="auto">
          <a:xfrm>
            <a:off x="6659563" y="2924175"/>
            <a:ext cx="2089150" cy="503238"/>
          </a:xfrm>
          <a:prstGeom prst="ellipse">
            <a:avLst/>
          </a:prstGeom>
          <a:solidFill>
            <a:srgbClr val="FF00FF">
              <a:alpha val="14902"/>
            </a:srgbClr>
          </a:solidFill>
          <a:ln w="9525">
            <a:solidFill>
              <a:srgbClr val="0000FF"/>
            </a:solidFill>
            <a:round/>
            <a:headEnd/>
            <a:tailEnd/>
          </a:ln>
        </p:spPr>
        <p:txBody>
          <a:bodyPr wrap="none" anchor="ctr"/>
          <a:lstStyle/>
          <a:p>
            <a:pPr algn="ctr"/>
            <a:endParaRPr lang="en-US" altLang="ja-JP" sz="1400">
              <a:solidFill>
                <a:srgbClr val="0000FF"/>
              </a:solidFill>
            </a:endParaRPr>
          </a:p>
          <a:p>
            <a:pPr algn="ctr"/>
            <a:r>
              <a:rPr lang="ja-JP" altLang="en-US" sz="1200">
                <a:solidFill>
                  <a:srgbClr val="0000FF"/>
                </a:solidFill>
              </a:rPr>
              <a:t>訪問介護</a:t>
            </a:r>
            <a:endParaRPr lang="en-US" altLang="ja-JP" sz="1200">
              <a:solidFill>
                <a:srgbClr val="0000FF"/>
              </a:solidFill>
            </a:endParaRPr>
          </a:p>
          <a:p>
            <a:pPr algn="ctr"/>
            <a:r>
              <a:rPr lang="ja-JP" altLang="en-US" sz="1200">
                <a:solidFill>
                  <a:srgbClr val="0000FF"/>
                </a:solidFill>
              </a:rPr>
              <a:t>田島ｽﾃｰｼｮﾝ</a:t>
            </a:r>
            <a:endParaRPr lang="en-US" altLang="ja-JP" sz="1200">
              <a:solidFill>
                <a:srgbClr val="0000FF"/>
              </a:solidFill>
            </a:endParaRPr>
          </a:p>
          <a:p>
            <a:pPr algn="ctr"/>
            <a:endParaRPr lang="ja-JP" altLang="en-US" sz="1200"/>
          </a:p>
        </p:txBody>
      </p:sp>
      <p:sp>
        <p:nvSpPr>
          <p:cNvPr id="60427" name="Oval 11"/>
          <p:cNvSpPr>
            <a:spLocks noChangeArrowheads="1"/>
          </p:cNvSpPr>
          <p:nvPr/>
        </p:nvSpPr>
        <p:spPr bwMode="auto">
          <a:xfrm>
            <a:off x="6588125" y="2349500"/>
            <a:ext cx="2089150" cy="503238"/>
          </a:xfrm>
          <a:prstGeom prst="ellipse">
            <a:avLst/>
          </a:prstGeom>
          <a:solidFill>
            <a:srgbClr val="FF00FF">
              <a:alpha val="14902"/>
            </a:srgbClr>
          </a:solidFill>
          <a:ln w="9525">
            <a:solidFill>
              <a:srgbClr val="0000FF"/>
            </a:solidFill>
            <a:round/>
            <a:headEnd/>
            <a:tailEnd/>
          </a:ln>
        </p:spPr>
        <p:txBody>
          <a:bodyPr wrap="none" anchor="ctr"/>
          <a:lstStyle/>
          <a:p>
            <a:pPr algn="ctr"/>
            <a:r>
              <a:rPr lang="ja-JP" altLang="en-US" sz="1200">
                <a:solidFill>
                  <a:srgbClr val="0000FF"/>
                </a:solidFill>
              </a:rPr>
              <a:t>訪問介護</a:t>
            </a:r>
            <a:endParaRPr lang="en-US" altLang="ja-JP" sz="1200">
              <a:solidFill>
                <a:srgbClr val="0000FF"/>
              </a:solidFill>
            </a:endParaRPr>
          </a:p>
          <a:p>
            <a:pPr algn="ctr"/>
            <a:r>
              <a:rPr lang="ja-JP" altLang="en-US" sz="1200">
                <a:solidFill>
                  <a:srgbClr val="0000FF"/>
                </a:solidFill>
              </a:rPr>
              <a:t>螢田ｽﾃｰｼｮﾝ</a:t>
            </a:r>
          </a:p>
        </p:txBody>
      </p:sp>
      <p:sp>
        <p:nvSpPr>
          <p:cNvPr id="60428" name="Oval 12"/>
          <p:cNvSpPr>
            <a:spLocks noChangeArrowheads="1"/>
          </p:cNvSpPr>
          <p:nvPr/>
        </p:nvSpPr>
        <p:spPr bwMode="auto">
          <a:xfrm>
            <a:off x="6300788" y="1773238"/>
            <a:ext cx="2089150" cy="501650"/>
          </a:xfrm>
          <a:prstGeom prst="ellipse">
            <a:avLst/>
          </a:prstGeom>
          <a:solidFill>
            <a:srgbClr val="FF00FF">
              <a:alpha val="14902"/>
            </a:srgbClr>
          </a:solidFill>
          <a:ln w="9525">
            <a:solidFill>
              <a:srgbClr val="0000FF"/>
            </a:solidFill>
            <a:round/>
            <a:headEnd/>
            <a:tailEnd/>
          </a:ln>
        </p:spPr>
        <p:txBody>
          <a:bodyPr wrap="none" anchor="ctr"/>
          <a:lstStyle/>
          <a:p>
            <a:pPr algn="ctr"/>
            <a:endParaRPr lang="en-US" altLang="ja-JP" sz="1800">
              <a:solidFill>
                <a:srgbClr val="0000FF"/>
              </a:solidFill>
            </a:endParaRPr>
          </a:p>
          <a:p>
            <a:pPr algn="ctr"/>
            <a:endParaRPr lang="en-US" altLang="ja-JP" sz="1800">
              <a:solidFill>
                <a:srgbClr val="0000FF"/>
              </a:solidFill>
            </a:endParaRPr>
          </a:p>
          <a:p>
            <a:pPr algn="ctr"/>
            <a:r>
              <a:rPr lang="ja-JP" altLang="en-US" sz="1200">
                <a:solidFill>
                  <a:srgbClr val="0000FF"/>
                </a:solidFill>
              </a:rPr>
              <a:t>訪問介護</a:t>
            </a:r>
            <a:endParaRPr lang="en-US" altLang="ja-JP" sz="1200">
              <a:solidFill>
                <a:srgbClr val="0000FF"/>
              </a:solidFill>
            </a:endParaRPr>
          </a:p>
          <a:p>
            <a:pPr algn="ctr"/>
            <a:r>
              <a:rPr lang="ja-JP" altLang="en-US" sz="1200">
                <a:solidFill>
                  <a:srgbClr val="0000FF"/>
                </a:solidFill>
              </a:rPr>
              <a:t>富水ｽﾃｰｼｮﾝ</a:t>
            </a:r>
            <a:endParaRPr lang="en-US" altLang="ja-JP" sz="1200">
              <a:solidFill>
                <a:srgbClr val="0000FF"/>
              </a:solidFill>
            </a:endParaRPr>
          </a:p>
          <a:p>
            <a:pPr algn="ctr"/>
            <a:endParaRPr lang="en-US" altLang="ja-JP" sz="1400">
              <a:solidFill>
                <a:srgbClr val="0000FF"/>
              </a:solidFill>
            </a:endParaRPr>
          </a:p>
          <a:p>
            <a:pPr algn="ctr"/>
            <a:endParaRPr lang="ja-JP" altLang="en-US" sz="1800"/>
          </a:p>
        </p:txBody>
      </p:sp>
      <p:sp>
        <p:nvSpPr>
          <p:cNvPr id="60429" name="Oval 13"/>
          <p:cNvSpPr>
            <a:spLocks noChangeArrowheads="1"/>
          </p:cNvSpPr>
          <p:nvPr/>
        </p:nvSpPr>
        <p:spPr bwMode="auto">
          <a:xfrm>
            <a:off x="5724525" y="1196975"/>
            <a:ext cx="2160588" cy="501650"/>
          </a:xfrm>
          <a:prstGeom prst="ellipse">
            <a:avLst/>
          </a:prstGeom>
          <a:solidFill>
            <a:srgbClr val="FF00FF">
              <a:alpha val="14902"/>
            </a:srgbClr>
          </a:solidFill>
          <a:ln w="9525">
            <a:solidFill>
              <a:srgbClr val="0000FF"/>
            </a:solidFill>
            <a:round/>
            <a:headEnd/>
            <a:tailEnd/>
          </a:ln>
        </p:spPr>
        <p:txBody>
          <a:bodyPr wrap="none" anchor="ctr"/>
          <a:lstStyle/>
          <a:p>
            <a:pPr algn="ctr"/>
            <a:r>
              <a:rPr lang="ja-JP" altLang="en-US" sz="1200">
                <a:solidFill>
                  <a:srgbClr val="0000FF"/>
                </a:solidFill>
              </a:rPr>
              <a:t>訪問介護</a:t>
            </a:r>
            <a:endParaRPr lang="en-US" altLang="ja-JP" sz="1200">
              <a:solidFill>
                <a:srgbClr val="0000FF"/>
              </a:solidFill>
            </a:endParaRPr>
          </a:p>
          <a:p>
            <a:pPr algn="ctr"/>
            <a:r>
              <a:rPr lang="ja-JP" altLang="en-US" sz="1200">
                <a:solidFill>
                  <a:srgbClr val="0000FF"/>
                </a:solidFill>
              </a:rPr>
              <a:t>荻窪ｽﾃｰｼｮﾝ</a:t>
            </a:r>
          </a:p>
        </p:txBody>
      </p:sp>
      <p:sp>
        <p:nvSpPr>
          <p:cNvPr id="60430" name="Oval 14"/>
          <p:cNvSpPr>
            <a:spLocks noChangeArrowheads="1"/>
          </p:cNvSpPr>
          <p:nvPr/>
        </p:nvSpPr>
        <p:spPr bwMode="auto">
          <a:xfrm>
            <a:off x="4643438" y="692150"/>
            <a:ext cx="2087562" cy="503238"/>
          </a:xfrm>
          <a:prstGeom prst="ellipse">
            <a:avLst/>
          </a:prstGeom>
          <a:solidFill>
            <a:srgbClr val="FF3399">
              <a:alpha val="14902"/>
            </a:srgbClr>
          </a:solidFill>
          <a:ln w="9525">
            <a:solidFill>
              <a:srgbClr val="0000FF"/>
            </a:solidFill>
            <a:round/>
            <a:headEnd/>
            <a:tailEnd/>
          </a:ln>
        </p:spPr>
        <p:txBody>
          <a:bodyPr wrap="none" anchor="ctr"/>
          <a:lstStyle/>
          <a:p>
            <a:pPr algn="ctr"/>
            <a:r>
              <a:rPr lang="ja-JP" altLang="en-US" sz="1200">
                <a:solidFill>
                  <a:srgbClr val="0000FF"/>
                </a:solidFill>
              </a:rPr>
              <a:t>訪問介護</a:t>
            </a:r>
            <a:endParaRPr lang="en-US" altLang="ja-JP" sz="1200">
              <a:solidFill>
                <a:srgbClr val="0000FF"/>
              </a:solidFill>
            </a:endParaRPr>
          </a:p>
          <a:p>
            <a:pPr algn="ctr"/>
            <a:r>
              <a:rPr lang="ja-JP" altLang="en-US" sz="1200">
                <a:solidFill>
                  <a:srgbClr val="0000FF"/>
                </a:solidFill>
              </a:rPr>
              <a:t>鴨宮ｽﾃｰｼｮﾝ</a:t>
            </a:r>
          </a:p>
        </p:txBody>
      </p:sp>
      <p:sp>
        <p:nvSpPr>
          <p:cNvPr id="60431" name="Oval 15"/>
          <p:cNvSpPr>
            <a:spLocks noChangeArrowheads="1"/>
          </p:cNvSpPr>
          <p:nvPr/>
        </p:nvSpPr>
        <p:spPr bwMode="auto">
          <a:xfrm>
            <a:off x="2339975" y="692150"/>
            <a:ext cx="2159000" cy="503238"/>
          </a:xfrm>
          <a:prstGeom prst="ellipse">
            <a:avLst/>
          </a:prstGeom>
          <a:solidFill>
            <a:srgbClr val="CCFFCC"/>
          </a:solidFill>
          <a:ln w="9525">
            <a:solidFill>
              <a:srgbClr val="0000FF"/>
            </a:solidFill>
            <a:round/>
            <a:headEnd/>
            <a:tailEnd/>
          </a:ln>
        </p:spPr>
        <p:txBody>
          <a:bodyPr wrap="none" anchor="ctr"/>
          <a:lstStyle/>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0000FF"/>
                </a:solidFill>
              </a:rPr>
              <a:t>やすらぎの家酒匂</a:t>
            </a:r>
            <a:r>
              <a:rPr lang="en-US" altLang="ja-JP" sz="1800"/>
              <a:t> </a:t>
            </a:r>
          </a:p>
        </p:txBody>
      </p:sp>
      <p:sp>
        <p:nvSpPr>
          <p:cNvPr id="60432" name="Oval 16"/>
          <p:cNvSpPr>
            <a:spLocks noChangeArrowheads="1"/>
          </p:cNvSpPr>
          <p:nvPr/>
        </p:nvSpPr>
        <p:spPr bwMode="auto">
          <a:xfrm>
            <a:off x="468313" y="2924175"/>
            <a:ext cx="2014537" cy="504825"/>
          </a:xfrm>
          <a:prstGeom prst="ellipse">
            <a:avLst/>
          </a:prstGeom>
          <a:solidFill>
            <a:srgbClr val="CCFFCC"/>
          </a:solidFill>
          <a:ln w="9525">
            <a:solidFill>
              <a:srgbClr val="0000FF"/>
            </a:solidFill>
            <a:round/>
            <a:headEnd/>
            <a:tailEnd/>
          </a:ln>
        </p:spPr>
        <p:txBody>
          <a:bodyPr wrap="none" anchor="ctr"/>
          <a:lstStyle/>
          <a:p>
            <a:pPr algn="ctr"/>
            <a:r>
              <a:rPr lang="ja-JP" altLang="en-US" sz="1200">
                <a:solidFill>
                  <a:srgbClr val="0000FF"/>
                </a:solidFill>
              </a:rPr>
              <a:t>通所介護</a:t>
            </a:r>
            <a:endParaRPr lang="en-US" altLang="ja-JP" sz="1200">
              <a:solidFill>
                <a:srgbClr val="0000FF"/>
              </a:solidFill>
            </a:endParaRPr>
          </a:p>
          <a:p>
            <a:pPr algn="ctr"/>
            <a:r>
              <a:rPr lang="ja-JP" altLang="en-US" sz="1200">
                <a:solidFill>
                  <a:srgbClr val="0000FF"/>
                </a:solidFill>
              </a:rPr>
              <a:t>やすらぎの家成田</a:t>
            </a:r>
          </a:p>
        </p:txBody>
      </p:sp>
      <p:sp>
        <p:nvSpPr>
          <p:cNvPr id="60433" name="Oval 17"/>
          <p:cNvSpPr>
            <a:spLocks noChangeArrowheads="1"/>
          </p:cNvSpPr>
          <p:nvPr/>
        </p:nvSpPr>
        <p:spPr bwMode="auto">
          <a:xfrm>
            <a:off x="3492500" y="6165850"/>
            <a:ext cx="2230438" cy="503238"/>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800"/>
              <a:t>特養・潤生園</a:t>
            </a:r>
          </a:p>
        </p:txBody>
      </p:sp>
      <p:sp>
        <p:nvSpPr>
          <p:cNvPr id="60434" name="Oval 18"/>
          <p:cNvSpPr>
            <a:spLocks noChangeArrowheads="1"/>
          </p:cNvSpPr>
          <p:nvPr/>
        </p:nvSpPr>
        <p:spPr bwMode="auto">
          <a:xfrm>
            <a:off x="1763713" y="5805488"/>
            <a:ext cx="2301875" cy="503237"/>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600"/>
              <a:t>短期入所</a:t>
            </a:r>
            <a:r>
              <a:rPr lang="ja-JP" altLang="en-US" sz="1600">
                <a:solidFill>
                  <a:srgbClr val="CC3300"/>
                </a:solidFill>
              </a:rPr>
              <a:t>・潤生園</a:t>
            </a:r>
          </a:p>
        </p:txBody>
      </p:sp>
      <p:sp>
        <p:nvSpPr>
          <p:cNvPr id="60435" name="Oval 19"/>
          <p:cNvSpPr>
            <a:spLocks noChangeArrowheads="1"/>
          </p:cNvSpPr>
          <p:nvPr/>
        </p:nvSpPr>
        <p:spPr bwMode="auto">
          <a:xfrm>
            <a:off x="827088" y="4652963"/>
            <a:ext cx="2232025" cy="503237"/>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200">
                <a:solidFill>
                  <a:srgbClr val="0000FF"/>
                </a:solidFill>
              </a:rPr>
              <a:t>通所介護・</a:t>
            </a:r>
            <a:r>
              <a:rPr lang="ja-JP" altLang="en-US" sz="1200">
                <a:solidFill>
                  <a:srgbClr val="FF3300"/>
                </a:solidFill>
              </a:rPr>
              <a:t>鴨宮ケアセンター</a:t>
            </a:r>
            <a:endParaRPr lang="en-US" altLang="ja-JP" sz="1200">
              <a:solidFill>
                <a:srgbClr val="0000FF"/>
              </a:solidFill>
            </a:endParaRPr>
          </a:p>
          <a:p>
            <a:pPr algn="ctr"/>
            <a:r>
              <a:rPr lang="ja-JP" altLang="en-US" sz="1200">
                <a:solidFill>
                  <a:srgbClr val="0000FF"/>
                </a:solidFill>
              </a:rPr>
              <a:t>在宅介護支援センター</a:t>
            </a:r>
          </a:p>
        </p:txBody>
      </p:sp>
      <p:sp>
        <p:nvSpPr>
          <p:cNvPr id="60436" name="Oval 20"/>
          <p:cNvSpPr>
            <a:spLocks noChangeArrowheads="1"/>
          </p:cNvSpPr>
          <p:nvPr/>
        </p:nvSpPr>
        <p:spPr bwMode="auto">
          <a:xfrm>
            <a:off x="6156325" y="4652963"/>
            <a:ext cx="2159000" cy="501650"/>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400">
                <a:solidFill>
                  <a:srgbClr val="0000FF"/>
                </a:solidFill>
              </a:rPr>
              <a:t>配食サービスセンター</a:t>
            </a:r>
          </a:p>
        </p:txBody>
      </p:sp>
      <p:sp>
        <p:nvSpPr>
          <p:cNvPr id="60437" name="Oval 21"/>
          <p:cNvSpPr>
            <a:spLocks noChangeArrowheads="1"/>
          </p:cNvSpPr>
          <p:nvPr/>
        </p:nvSpPr>
        <p:spPr bwMode="auto">
          <a:xfrm>
            <a:off x="5724525" y="5229225"/>
            <a:ext cx="2159000" cy="504825"/>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400"/>
              <a:t>人材養成研修センター</a:t>
            </a:r>
          </a:p>
        </p:txBody>
      </p:sp>
      <p:sp>
        <p:nvSpPr>
          <p:cNvPr id="60438" name="Oval 22"/>
          <p:cNvSpPr>
            <a:spLocks noChangeArrowheads="1"/>
          </p:cNvSpPr>
          <p:nvPr/>
        </p:nvSpPr>
        <p:spPr bwMode="auto">
          <a:xfrm>
            <a:off x="5076825" y="5805488"/>
            <a:ext cx="2159000" cy="503237"/>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400"/>
              <a:t>潤生園・介護支援事業所</a:t>
            </a:r>
          </a:p>
        </p:txBody>
      </p:sp>
      <p:sp>
        <p:nvSpPr>
          <p:cNvPr id="60439" name="Oval 23"/>
          <p:cNvSpPr>
            <a:spLocks noChangeArrowheads="1"/>
          </p:cNvSpPr>
          <p:nvPr/>
        </p:nvSpPr>
        <p:spPr bwMode="auto">
          <a:xfrm>
            <a:off x="1476375" y="549275"/>
            <a:ext cx="6119813" cy="5759450"/>
          </a:xfrm>
          <a:prstGeom prst="ellipse">
            <a:avLst/>
          </a:pr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0440" name="Oval 24"/>
          <p:cNvSpPr>
            <a:spLocks noChangeArrowheads="1"/>
          </p:cNvSpPr>
          <p:nvPr/>
        </p:nvSpPr>
        <p:spPr bwMode="auto">
          <a:xfrm>
            <a:off x="1116013" y="5229225"/>
            <a:ext cx="2301875" cy="503238"/>
          </a:xfrm>
          <a:prstGeom prst="ellipse">
            <a:avLst/>
          </a:prstGeom>
          <a:solidFill>
            <a:srgbClr val="FFFF99">
              <a:alpha val="49019"/>
            </a:srgbClr>
          </a:solidFill>
          <a:ln w="9525">
            <a:solidFill>
              <a:srgbClr val="0000FF"/>
            </a:solidFill>
            <a:round/>
            <a:headEnd/>
            <a:tailEnd/>
          </a:ln>
        </p:spPr>
        <p:txBody>
          <a:bodyPr wrap="none" anchor="ctr"/>
          <a:lstStyle/>
          <a:p>
            <a:pPr algn="ctr"/>
            <a:r>
              <a:rPr lang="ja-JP" altLang="en-US" sz="1200">
                <a:solidFill>
                  <a:srgbClr val="0000FF"/>
                </a:solidFill>
              </a:rPr>
              <a:t>潤生園</a:t>
            </a:r>
            <a:endParaRPr lang="en-US" altLang="ja-JP" sz="1200">
              <a:solidFill>
                <a:srgbClr val="0000FF"/>
              </a:solidFill>
            </a:endParaRPr>
          </a:p>
          <a:p>
            <a:pPr algn="ctr"/>
            <a:r>
              <a:rPr lang="ja-JP" altLang="en-US" sz="1200">
                <a:solidFill>
                  <a:srgbClr val="0000FF"/>
                </a:solidFill>
              </a:rPr>
              <a:t>在宅介護支援センター</a:t>
            </a:r>
          </a:p>
        </p:txBody>
      </p:sp>
      <p:sp>
        <p:nvSpPr>
          <p:cNvPr id="60441" name="Text Box 25"/>
          <p:cNvSpPr txBox="1">
            <a:spLocks noChangeArrowheads="1"/>
          </p:cNvSpPr>
          <p:nvPr/>
        </p:nvSpPr>
        <p:spPr bwMode="auto">
          <a:xfrm>
            <a:off x="395288" y="188913"/>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sz="1800">
                <a:solidFill>
                  <a:srgbClr val="0000FF"/>
                </a:solidFill>
              </a:rPr>
              <a:t>潤生園コミュニティケア・ネットワーク</a:t>
            </a:r>
          </a:p>
        </p:txBody>
      </p:sp>
    </p:spTree>
    <p:extLst>
      <p:ext uri="{BB962C8B-B14F-4D97-AF65-F5344CB8AC3E}">
        <p14:creationId xmlns:p14="http://schemas.microsoft.com/office/powerpoint/2010/main" val="1546779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31B97437-124C-7446-8883-1D4FBA922CC2}" type="slidenum">
              <a:rPr lang="en-US" altLang="ja-JP" sz="1400"/>
              <a:pPr algn="r"/>
              <a:t>18</a:t>
            </a:fld>
            <a:endParaRPr lang="en-US" altLang="ja-JP" sz="1400"/>
          </a:p>
        </p:txBody>
      </p:sp>
      <p:sp>
        <p:nvSpPr>
          <p:cNvPr id="61442"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4CA395D7-EC0E-354D-9323-FFC9429035FF}" type="slidenum">
              <a:rPr lang="en-US" altLang="ja-JP" sz="1400"/>
              <a:pPr algn="r"/>
              <a:t>18</a:t>
            </a:fld>
            <a:endParaRPr lang="en-US" altLang="ja-JP" sz="1400"/>
          </a:p>
        </p:txBody>
      </p:sp>
      <p:sp>
        <p:nvSpPr>
          <p:cNvPr id="2" name="Rectangle 2"/>
          <p:cNvSpPr>
            <a:spLocks noChangeArrowheads="1"/>
          </p:cNvSpPr>
          <p:nvPr/>
        </p:nvSpPr>
        <p:spPr bwMode="auto">
          <a:xfrm>
            <a:off x="468313" y="1676400"/>
            <a:ext cx="828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ja-JP" altLang="en-US" sz="3200">
                <a:solidFill>
                  <a:srgbClr val="0000FF"/>
                </a:solidFill>
              </a:rPr>
              <a:t>小規模通所施設の整備</a:t>
            </a:r>
          </a:p>
        </p:txBody>
      </p:sp>
      <p:sp>
        <p:nvSpPr>
          <p:cNvPr id="3" name="Rectangle 3"/>
          <p:cNvSpPr>
            <a:spLocks noChangeArrowheads="1"/>
          </p:cNvSpPr>
          <p:nvPr/>
        </p:nvSpPr>
        <p:spPr bwMode="auto">
          <a:xfrm>
            <a:off x="533400" y="2514600"/>
            <a:ext cx="8351838" cy="3910013"/>
          </a:xfrm>
          <a:prstGeom prst="rect">
            <a:avLst/>
          </a:prstGeom>
          <a:solidFill>
            <a:srgbClr val="FFFFFF">
              <a:alpha val="0"/>
            </a:srgbClr>
          </a:solidFill>
          <a:ln w="15875">
            <a:solidFill>
              <a:srgbClr val="0000FF"/>
            </a:solidFill>
            <a:miter lim="800000"/>
            <a:headEnd/>
            <a:tailEnd/>
          </a:ln>
        </p:spPr>
        <p:txBody>
          <a:bodyPr/>
          <a:lstStyle/>
          <a:p>
            <a:pPr marL="342900" indent="-342900">
              <a:lnSpc>
                <a:spcPct val="90000"/>
              </a:lnSpc>
              <a:spcBef>
                <a:spcPct val="50000"/>
              </a:spcBef>
            </a:pPr>
            <a:r>
              <a:rPr lang="ja-JP" altLang="en-US" sz="2000" b="1">
                <a:latin typeface="ＭＳ Ｐゴシック" charset="0"/>
              </a:rPr>
              <a:t>１、</a:t>
            </a:r>
            <a:r>
              <a:rPr lang="ja-JP" altLang="en-US" sz="2000">
                <a:latin typeface="ＭＳ Ｐゴシック" charset="0"/>
              </a:rPr>
              <a:t>認知症の人は大規模施設に馴染まず徘徊したり、コミュニケーションがとれなくて、介護に困ることが少なくない。そこで地域に密着した</a:t>
            </a:r>
            <a:r>
              <a:rPr lang="en-US" altLang="ja-JP" sz="2000">
                <a:latin typeface="ＭＳ Ｐゴシック" charset="0"/>
              </a:rPr>
              <a:t>『</a:t>
            </a:r>
            <a:r>
              <a:rPr lang="ja-JP" altLang="en-US" sz="2000">
                <a:latin typeface="ＭＳ Ｐゴシック" charset="0"/>
              </a:rPr>
              <a:t>小規模通所施設</a:t>
            </a:r>
            <a:r>
              <a:rPr lang="en-US" altLang="ja-JP" sz="2000">
                <a:latin typeface="ＭＳ Ｐゴシック" charset="0"/>
              </a:rPr>
              <a:t>』</a:t>
            </a:r>
            <a:r>
              <a:rPr lang="ja-JP" altLang="en-US" sz="2000">
                <a:latin typeface="ＭＳ Ｐゴシック" charset="0"/>
              </a:rPr>
              <a:t>を整備。</a:t>
            </a:r>
            <a:endParaRPr lang="en-US" altLang="ja-JP" sz="2000">
              <a:latin typeface="ＭＳ Ｐゴシック" charset="0"/>
            </a:endParaRPr>
          </a:p>
          <a:p>
            <a:pPr marL="342900" indent="-342900">
              <a:lnSpc>
                <a:spcPct val="90000"/>
              </a:lnSpc>
              <a:spcBef>
                <a:spcPct val="50000"/>
              </a:spcBef>
            </a:pPr>
            <a:r>
              <a:rPr lang="ja-JP" altLang="en-US" sz="2000" b="1">
                <a:latin typeface="ＭＳ Ｐゴシック" charset="0"/>
              </a:rPr>
              <a:t>２、</a:t>
            </a:r>
            <a:r>
              <a:rPr lang="en-US" altLang="ja-JP" sz="2000" b="1">
                <a:latin typeface="ＭＳ Ｐゴシック" charset="0"/>
              </a:rPr>
              <a:t> </a:t>
            </a:r>
            <a:r>
              <a:rPr lang="en-US" altLang="ja-JP" sz="2000">
                <a:solidFill>
                  <a:srgbClr val="FF0000"/>
                </a:solidFill>
                <a:latin typeface="ＭＳ Ｐゴシック" charset="0"/>
              </a:rPr>
              <a:t>『</a:t>
            </a:r>
            <a:r>
              <a:rPr lang="ja-JP" altLang="en-US" sz="2000">
                <a:solidFill>
                  <a:srgbClr val="FF0000"/>
                </a:solidFill>
                <a:latin typeface="ＭＳ Ｐゴシック" charset="0"/>
              </a:rPr>
              <a:t>小規模通所施設</a:t>
            </a:r>
            <a:r>
              <a:rPr lang="en-US" altLang="ja-JP" sz="2000">
                <a:solidFill>
                  <a:srgbClr val="FF0000"/>
                </a:solidFill>
                <a:latin typeface="ＭＳ Ｐゴシック" charset="0"/>
              </a:rPr>
              <a:t>』</a:t>
            </a:r>
            <a:r>
              <a:rPr lang="ja-JP" altLang="en-US" sz="2000">
                <a:latin typeface="ＭＳ Ｐゴシック" charset="0"/>
              </a:rPr>
              <a:t>では普通の暮らしのもつ</a:t>
            </a:r>
            <a:r>
              <a:rPr lang="en-US" altLang="ja-JP" sz="2000">
                <a:latin typeface="ＭＳ Ｐゴシック" charset="0"/>
              </a:rPr>
              <a:t>“</a:t>
            </a:r>
            <a:r>
              <a:rPr lang="ja-JP" altLang="en-US" sz="2000">
                <a:latin typeface="ＭＳ Ｐゴシック" charset="0"/>
              </a:rPr>
              <a:t>生活感</a:t>
            </a:r>
            <a:r>
              <a:rPr lang="en-US" altLang="ja-JP" sz="2000">
                <a:latin typeface="ＭＳ Ｐゴシック" charset="0"/>
              </a:rPr>
              <a:t>”</a:t>
            </a:r>
            <a:r>
              <a:rPr lang="ja-JP" altLang="en-US" sz="2000">
                <a:latin typeface="ＭＳ Ｐゴシック" charset="0"/>
              </a:rPr>
              <a:t>を大事にし、高齢者とスタッフが一緒に生活を楽しみ、なるべく地域で生活が継続できるように支える。</a:t>
            </a:r>
            <a:endParaRPr lang="en-US" altLang="ja-JP" sz="2000">
              <a:latin typeface="ＭＳ Ｐゴシック" charset="0"/>
            </a:endParaRPr>
          </a:p>
          <a:p>
            <a:pPr marL="342900" indent="-342900">
              <a:lnSpc>
                <a:spcPct val="90000"/>
              </a:lnSpc>
              <a:spcBef>
                <a:spcPct val="20000"/>
              </a:spcBef>
            </a:pPr>
            <a:r>
              <a:rPr lang="ja-JP" altLang="en-US" sz="2000" b="1">
                <a:latin typeface="ＭＳ Ｐゴシック" charset="0"/>
              </a:rPr>
              <a:t>３、</a:t>
            </a:r>
            <a:r>
              <a:rPr lang="en-US" altLang="ja-JP" sz="2000" b="1">
                <a:latin typeface="ＭＳ Ｐゴシック" charset="0"/>
              </a:rPr>
              <a:t> </a:t>
            </a:r>
            <a:r>
              <a:rPr lang="en-US" altLang="ja-JP" sz="2000">
                <a:solidFill>
                  <a:srgbClr val="FF0000"/>
                </a:solidFill>
                <a:latin typeface="ＭＳ Ｐゴシック" charset="0"/>
              </a:rPr>
              <a:t>『</a:t>
            </a:r>
            <a:r>
              <a:rPr lang="ja-JP" altLang="en-US" sz="2000">
                <a:solidFill>
                  <a:srgbClr val="FF0000"/>
                </a:solidFill>
                <a:latin typeface="ＭＳ Ｐゴシック" charset="0"/>
              </a:rPr>
              <a:t>小規模通所施設</a:t>
            </a:r>
            <a:r>
              <a:rPr lang="en-US" altLang="ja-JP" sz="2000">
                <a:solidFill>
                  <a:srgbClr val="FF0000"/>
                </a:solidFill>
                <a:latin typeface="ＭＳ Ｐゴシック" charset="0"/>
              </a:rPr>
              <a:t>』</a:t>
            </a:r>
            <a:r>
              <a:rPr lang="ja-JP" altLang="en-US" sz="2000">
                <a:latin typeface="ＭＳ Ｐゴシック" charset="0"/>
              </a:rPr>
              <a:t>は「グループホーム」と異なり、認知症の人が家族と暮らせるように、毎日でも預かることで介護者の負担を軽減し、地域で生活が続けられるように支えるもの。</a:t>
            </a:r>
            <a:endParaRPr lang="en-US" altLang="ja-JP" sz="2000">
              <a:latin typeface="ＭＳ Ｐゴシック" charset="0"/>
            </a:endParaRPr>
          </a:p>
          <a:p>
            <a:pPr marL="342900" indent="-342900">
              <a:lnSpc>
                <a:spcPct val="90000"/>
              </a:lnSpc>
              <a:spcBef>
                <a:spcPct val="50000"/>
              </a:spcBef>
            </a:pPr>
            <a:r>
              <a:rPr lang="ja-JP" altLang="en-US" sz="2000">
                <a:latin typeface="ＭＳ Ｐゴシック" charset="0"/>
              </a:rPr>
              <a:t>４、</a:t>
            </a:r>
            <a:r>
              <a:rPr lang="en-US" altLang="ja-JP" sz="2000">
                <a:latin typeface="ＭＳ Ｐゴシック" charset="0"/>
              </a:rPr>
              <a:t> </a:t>
            </a:r>
            <a:r>
              <a:rPr lang="en-US" altLang="ja-JP" sz="2000">
                <a:solidFill>
                  <a:srgbClr val="FF0000"/>
                </a:solidFill>
                <a:latin typeface="ＭＳ Ｐゴシック" charset="0"/>
              </a:rPr>
              <a:t>『</a:t>
            </a:r>
            <a:r>
              <a:rPr lang="ja-JP" altLang="en-US" sz="2000">
                <a:solidFill>
                  <a:srgbClr val="FF0000"/>
                </a:solidFill>
                <a:latin typeface="ＭＳ Ｐゴシック" charset="0"/>
              </a:rPr>
              <a:t>小規模通所施設</a:t>
            </a:r>
            <a:r>
              <a:rPr lang="en-US" altLang="ja-JP" sz="2000">
                <a:solidFill>
                  <a:srgbClr val="FF0000"/>
                </a:solidFill>
                <a:latin typeface="ＭＳ Ｐゴシック" charset="0"/>
              </a:rPr>
              <a:t>』</a:t>
            </a:r>
            <a:r>
              <a:rPr lang="ja-JP" altLang="en-US" sz="2000">
                <a:latin typeface="ＭＳ Ｐゴシック" charset="0"/>
              </a:rPr>
              <a:t>の整備は、核家族化に伴い地域に残された大きな借家を利用し、主に</a:t>
            </a:r>
            <a:r>
              <a:rPr lang="en-US" altLang="ja-JP" sz="2000">
                <a:latin typeface="ＭＳ Ｐゴシック" charset="0"/>
              </a:rPr>
              <a:t>『</a:t>
            </a:r>
            <a:r>
              <a:rPr lang="ja-JP" altLang="en-US" sz="2000">
                <a:latin typeface="ＭＳ Ｐゴシック" charset="0"/>
              </a:rPr>
              <a:t>認知症の人</a:t>
            </a:r>
            <a:r>
              <a:rPr lang="en-US" altLang="ja-JP" sz="2000">
                <a:latin typeface="ＭＳ Ｐゴシック" charset="0"/>
              </a:rPr>
              <a:t>』</a:t>
            </a:r>
            <a:r>
              <a:rPr lang="ja-JP" altLang="en-US" sz="2000">
                <a:latin typeface="ＭＳ Ｐゴシック" charset="0"/>
              </a:rPr>
              <a:t>を対象に、</a:t>
            </a:r>
            <a:r>
              <a:rPr lang="en-US" altLang="ja-JP" sz="2000">
                <a:latin typeface="ＭＳ Ｐゴシック" charset="0"/>
              </a:rPr>
              <a:t>10</a:t>
            </a:r>
            <a:r>
              <a:rPr lang="ja-JP" altLang="en-US" sz="2000">
                <a:latin typeface="ＭＳ Ｐゴシック" charset="0"/>
              </a:rPr>
              <a:t>人規模の通所介護と相談・訪問等の拠点を整備。</a:t>
            </a:r>
          </a:p>
        </p:txBody>
      </p:sp>
      <p:sp>
        <p:nvSpPr>
          <p:cNvPr id="61445" name="Rectangle 4"/>
          <p:cNvSpPr>
            <a:spLocks noChangeArrowheads="1"/>
          </p:cNvSpPr>
          <p:nvPr/>
        </p:nvSpPr>
        <p:spPr bwMode="auto">
          <a:xfrm>
            <a:off x="4876800" y="381000"/>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800" b="1">
                <a:solidFill>
                  <a:srgbClr val="FF0000"/>
                </a:solidFill>
                <a:latin typeface="ＭＳ Ｐゴシック" charset="0"/>
              </a:rPr>
              <a:t>　　　　　　社会福祉法人小田原福祉会</a:t>
            </a:r>
            <a:endParaRPr lang="en-US" altLang="ja-JP" sz="1800" b="1">
              <a:solidFill>
                <a:srgbClr val="FF0000"/>
              </a:solidFill>
              <a:latin typeface="ＭＳ Ｐゴシック" charset="0"/>
            </a:endParaRPr>
          </a:p>
          <a:p>
            <a:r>
              <a:rPr lang="ja-JP" altLang="en-US" sz="1800">
                <a:solidFill>
                  <a:srgbClr val="FF0000"/>
                </a:solidFill>
                <a:latin typeface="ＭＳ Ｐゴシック" charset="0"/>
              </a:rPr>
              <a:t>　　　　　　高齢者総合福祉施設潤生園</a:t>
            </a:r>
            <a:endParaRPr lang="en-US" altLang="ja-JP" sz="1800">
              <a:solidFill>
                <a:srgbClr val="FF0000"/>
              </a:solidFill>
              <a:latin typeface="ＭＳ Ｐゴシック" charset="0"/>
            </a:endParaRPr>
          </a:p>
          <a:p>
            <a:endParaRPr lang="ja-JP" altLang="en-US"/>
          </a:p>
        </p:txBody>
      </p:sp>
      <p:sp>
        <p:nvSpPr>
          <p:cNvPr id="61446" name="Rectangle 5"/>
          <p:cNvSpPr>
            <a:spLocks noChangeArrowheads="1"/>
          </p:cNvSpPr>
          <p:nvPr/>
        </p:nvSpPr>
        <p:spPr bwMode="auto">
          <a:xfrm>
            <a:off x="6934200" y="18288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a:t>蒔田氏作成</a:t>
            </a:r>
          </a:p>
        </p:txBody>
      </p:sp>
      <p:sp>
        <p:nvSpPr>
          <p:cNvPr id="61447" name="Rectangle 8"/>
          <p:cNvSpPr>
            <a:spLocks noGrp="1" noChangeArrowheads="1"/>
          </p:cNvSpPr>
          <p:nvPr>
            <p:ph type="title" idx="4294967295"/>
          </p:nvPr>
        </p:nvSpPr>
        <p:spPr>
          <a:xfrm>
            <a:off x="685800" y="609600"/>
            <a:ext cx="4953000" cy="1143000"/>
          </a:xfrm>
        </p:spPr>
        <p:txBody>
          <a:bodyPr/>
          <a:lstStyle/>
          <a:p>
            <a:pPr eaLnBrk="1" hangingPunct="1"/>
            <a:r>
              <a:rPr lang="ja-JP" altLang="en-US" sz="3200">
                <a:latin typeface="Arial" charset="0"/>
                <a:ea typeface="ＭＳ Ｐゴシック" charset="0"/>
                <a:cs typeface="ＭＳ Ｐゴシック" charset="0"/>
              </a:rPr>
              <a:t>地域密着型ケア</a:t>
            </a:r>
          </a:p>
        </p:txBody>
      </p:sp>
    </p:spTree>
    <p:extLst>
      <p:ext uri="{BB962C8B-B14F-4D97-AF65-F5344CB8AC3E}">
        <p14:creationId xmlns:p14="http://schemas.microsoft.com/office/powerpoint/2010/main" val="2919258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FB1699A2-E99E-A145-B205-A73BA77340C1}" type="slidenum">
              <a:rPr lang="en-US" altLang="ja-JP" sz="1400"/>
              <a:pPr algn="r"/>
              <a:t>19</a:t>
            </a:fld>
            <a:endParaRPr lang="en-US" altLang="ja-JP" sz="1400"/>
          </a:p>
        </p:txBody>
      </p:sp>
      <p:sp>
        <p:nvSpPr>
          <p:cNvPr id="62466"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E1B8E886-C6E7-FF4E-A4C1-2162C8777DA9}" type="slidenum">
              <a:rPr lang="en-US" altLang="ja-JP" sz="1400"/>
              <a:pPr algn="r"/>
              <a:t>19</a:t>
            </a:fld>
            <a:endParaRPr lang="en-US" altLang="ja-JP" sz="140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1320800"/>
            <a:ext cx="51149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3"/>
          <p:cNvSpPr txBox="1">
            <a:spLocks noChangeArrowheads="1"/>
          </p:cNvSpPr>
          <p:nvPr/>
        </p:nvSpPr>
        <p:spPr bwMode="auto">
          <a:xfrm>
            <a:off x="755650" y="476250"/>
            <a:ext cx="29527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a:solidFill>
                  <a:srgbClr val="0000FF"/>
                </a:solidFill>
              </a:rPr>
              <a:t>やすらぎの家「栢山」</a:t>
            </a:r>
            <a:endParaRPr lang="en-US" altLang="ja-JP">
              <a:solidFill>
                <a:srgbClr val="0000FF"/>
              </a:solidFill>
            </a:endParaRPr>
          </a:p>
          <a:p>
            <a:pPr>
              <a:spcBef>
                <a:spcPct val="50000"/>
              </a:spcBef>
            </a:pPr>
            <a:endParaRPr lang="ja-JP" altLang="en-US"/>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343400"/>
            <a:ext cx="30480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636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dissolve">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介護予防日常生活支援総合事業解凍ドラッグ_6.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050" y="820282"/>
            <a:ext cx="8509564" cy="5891237"/>
          </a:xfrm>
          <a:prstGeom prst="rect">
            <a:avLst/>
          </a:prstGeom>
        </p:spPr>
      </p:pic>
      <p:sp>
        <p:nvSpPr>
          <p:cNvPr id="4" name="テキスト ボックス 3"/>
          <p:cNvSpPr txBox="1"/>
          <p:nvPr/>
        </p:nvSpPr>
        <p:spPr>
          <a:xfrm>
            <a:off x="939407" y="173951"/>
            <a:ext cx="5281915" cy="646331"/>
          </a:xfrm>
          <a:prstGeom prst="rect">
            <a:avLst/>
          </a:prstGeom>
          <a:noFill/>
        </p:spPr>
        <p:txBody>
          <a:bodyPr wrap="none" rtlCol="0">
            <a:spAutoFit/>
          </a:bodyPr>
          <a:lstStyle/>
          <a:p>
            <a:r>
              <a:rPr kumimoji="1" lang="ja-JP" altLang="en-US" sz="3600" dirty="0" smtClean="0"/>
              <a:t>資料</a:t>
            </a:r>
            <a:r>
              <a:rPr kumimoji="1" lang="en-US" altLang="ja-JP" sz="3600" dirty="0" smtClean="0"/>
              <a:t>1</a:t>
            </a:r>
            <a:r>
              <a:rPr kumimoji="1" lang="ja-JP" altLang="en-US" sz="3600" dirty="0" smtClean="0"/>
              <a:t>（</a:t>
            </a:r>
            <a:r>
              <a:rPr lang="ja-JP" altLang="en-US" sz="3600" dirty="0"/>
              <a:t>平成</a:t>
            </a:r>
            <a:r>
              <a:rPr lang="en-US" altLang="ja-JP" sz="3600" dirty="0"/>
              <a:t>26</a:t>
            </a:r>
            <a:r>
              <a:rPr lang="ja-JP" altLang="en-US" sz="3600" dirty="0"/>
              <a:t>年</a:t>
            </a:r>
            <a:r>
              <a:rPr lang="en-US" altLang="ja-JP" sz="3600" dirty="0"/>
              <a:t>7</a:t>
            </a:r>
            <a:r>
              <a:rPr lang="ja-JP" altLang="en-US" sz="3600" dirty="0"/>
              <a:t>月</a:t>
            </a:r>
            <a:r>
              <a:rPr lang="en-US" altLang="ja-JP" sz="3600" dirty="0"/>
              <a:t>28</a:t>
            </a:r>
            <a:r>
              <a:rPr lang="ja-JP" altLang="en-US" sz="3600" dirty="0" smtClean="0"/>
              <a:t>日）</a:t>
            </a:r>
            <a:endParaRPr kumimoji="1" lang="ja-JP" altLang="en-US" sz="3600" dirty="0"/>
          </a:p>
        </p:txBody>
      </p:sp>
    </p:spTree>
    <p:extLst>
      <p:ext uri="{BB962C8B-B14F-4D97-AF65-F5344CB8AC3E}">
        <p14:creationId xmlns:p14="http://schemas.microsoft.com/office/powerpoint/2010/main" val="493333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FE7A9392-91A3-6842-AEC6-4752924A3DC4}" type="slidenum">
              <a:rPr lang="en-US" altLang="ja-JP" sz="1400"/>
              <a:pPr algn="r"/>
              <a:t>20</a:t>
            </a:fld>
            <a:endParaRPr lang="en-US" altLang="ja-JP" sz="1400"/>
          </a:p>
        </p:txBody>
      </p:sp>
      <p:sp>
        <p:nvSpPr>
          <p:cNvPr id="63490"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FCCAE9F6-7384-4840-9D8D-F8A213A022C6}" type="slidenum">
              <a:rPr lang="en-US" altLang="ja-JP" sz="1400"/>
              <a:pPr algn="r"/>
              <a:t>20</a:t>
            </a:fld>
            <a:endParaRPr lang="en-US" altLang="ja-JP" sz="1400"/>
          </a:p>
        </p:txBody>
      </p:sp>
      <p:pic>
        <p:nvPicPr>
          <p:cNvPr id="63491" name="Picture 2" descr="000000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8" y="1484313"/>
            <a:ext cx="4113212"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descr="000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438" y="2205038"/>
            <a:ext cx="4113212"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p:cNvSpPr txBox="1">
            <a:spLocks noChangeArrowheads="1"/>
          </p:cNvSpPr>
          <p:nvPr/>
        </p:nvSpPr>
        <p:spPr bwMode="auto">
          <a:xfrm>
            <a:off x="900113" y="5722938"/>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i="1">
                <a:solidFill>
                  <a:srgbClr val="3333FF"/>
                </a:solidFill>
              </a:rPr>
              <a:t>たこ焼きを作るスタッフ</a:t>
            </a:r>
          </a:p>
        </p:txBody>
      </p:sp>
      <p:sp>
        <p:nvSpPr>
          <p:cNvPr id="63494" name="Text Box 5"/>
          <p:cNvSpPr txBox="1">
            <a:spLocks noChangeArrowheads="1"/>
          </p:cNvSpPr>
          <p:nvPr/>
        </p:nvSpPr>
        <p:spPr bwMode="auto">
          <a:xfrm>
            <a:off x="4716463" y="1484313"/>
            <a:ext cx="3887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spcBef>
                <a:spcPct val="50000"/>
              </a:spcBef>
            </a:pPr>
            <a:r>
              <a:rPr lang="ja-JP" altLang="en-US" i="1">
                <a:solidFill>
                  <a:srgbClr val="3333FF"/>
                </a:solidFill>
              </a:rPr>
              <a:t>たこ焼きを食べるお年寄り</a:t>
            </a:r>
          </a:p>
        </p:txBody>
      </p:sp>
      <p:grpSp>
        <p:nvGrpSpPr>
          <p:cNvPr id="63495" name="Group 6"/>
          <p:cNvGrpSpPr>
            <a:grpSpLocks/>
          </p:cNvGrpSpPr>
          <p:nvPr/>
        </p:nvGrpSpPr>
        <p:grpSpPr bwMode="auto">
          <a:xfrm>
            <a:off x="395288" y="404813"/>
            <a:ext cx="4105275" cy="647700"/>
            <a:chOff x="1026" y="561"/>
            <a:chExt cx="3936" cy="423"/>
          </a:xfrm>
        </p:grpSpPr>
        <p:sp>
          <p:nvSpPr>
            <p:cNvPr id="2" name="Oval 7"/>
            <p:cNvSpPr>
              <a:spLocks noChangeArrowheads="1"/>
            </p:cNvSpPr>
            <p:nvPr/>
          </p:nvSpPr>
          <p:spPr bwMode="auto">
            <a:xfrm>
              <a:off x="1872" y="792"/>
              <a:ext cx="2304" cy="192"/>
            </a:xfrm>
            <a:prstGeom prst="ellipse">
              <a:avLst/>
            </a:prstGeom>
            <a:solidFill>
              <a:srgbClr val="FFCC99"/>
            </a:solidFill>
            <a:ln w="9525">
              <a:solidFill>
                <a:srgbClr val="FF9900"/>
              </a:solidFill>
              <a:round/>
              <a:headEnd/>
              <a:tailEnd/>
            </a:ln>
            <a:effectLst>
              <a:outerShdw blurRad="63500" dist="107763" dir="18900000" algn="ctr" rotWithShape="0">
                <a:schemeClr val="bg2">
                  <a:alpha val="74998"/>
                </a:schemeClr>
              </a:outerShdw>
            </a:effectLst>
          </p:spPr>
          <p:txBody>
            <a:bodyPr wrap="none" anchor="ctr"/>
            <a:lstStyle/>
            <a:p>
              <a:pPr>
                <a:defRPr/>
              </a:pPr>
              <a:endParaRPr lang="ja-JP" altLang="en-US">
                <a:ea typeface="ＭＳ Ｐゴシック" charset="-128"/>
                <a:cs typeface="+mn-cs"/>
              </a:endParaRPr>
            </a:p>
          </p:txBody>
        </p:sp>
        <p:sp>
          <p:nvSpPr>
            <p:cNvPr id="63497" name="Text Box 8"/>
            <p:cNvSpPr txBox="1">
              <a:spLocks noChangeArrowheads="1"/>
            </p:cNvSpPr>
            <p:nvPr/>
          </p:nvSpPr>
          <p:spPr bwMode="auto">
            <a:xfrm>
              <a:off x="1026" y="561"/>
              <a:ext cx="393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spcBef>
                  <a:spcPct val="50000"/>
                </a:spcBef>
              </a:pPr>
              <a:r>
                <a:rPr lang="ja-JP" altLang="en-US" sz="3200" b="1" i="1">
                  <a:solidFill>
                    <a:srgbClr val="000066"/>
                  </a:solidFill>
                  <a:latin typeface="Imprint MT Shadow" charset="0"/>
                  <a:ea typeface="ヒラギノ角ゴ Pro W3" charset="0"/>
                  <a:cs typeface="ヒラギノ角ゴ Pro W3" charset="0"/>
                </a:rPr>
                <a:t>やすらぎの家で</a:t>
              </a:r>
              <a:endParaRPr lang="ja-JP" altLang="en-US" sz="3200" b="1" i="1">
                <a:solidFill>
                  <a:srgbClr val="000066"/>
                </a:solidFill>
                <a:latin typeface="Imprint MT Shadow" charset="0"/>
                <a:ea typeface="HGP祥南行書体" charset="0"/>
                <a:cs typeface="HGP祥南行書体" charset="0"/>
              </a:endParaRPr>
            </a:p>
          </p:txBody>
        </p:sp>
      </p:grpSp>
    </p:spTree>
    <p:extLst>
      <p:ext uri="{BB962C8B-B14F-4D97-AF65-F5344CB8AC3E}">
        <p14:creationId xmlns:p14="http://schemas.microsoft.com/office/powerpoint/2010/main" val="32023643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介護予防日常生活支援総合事業（ドラッグされました）.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330462"/>
          </a:xfrm>
          <a:prstGeom prst="rect">
            <a:avLst/>
          </a:prstGeom>
        </p:spPr>
      </p:pic>
    </p:spTree>
    <p:extLst>
      <p:ext uri="{BB962C8B-B14F-4D97-AF65-F5344CB8AC3E}">
        <p14:creationId xmlns:p14="http://schemas.microsoft.com/office/powerpoint/2010/main" val="338549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49C869B2-3319-904D-A2D0-70CE516EF906}" type="slidenum">
              <a:rPr lang="en-US" altLang="ja-JP" sz="1400"/>
              <a:pPr algn="r"/>
              <a:t>4</a:t>
            </a:fld>
            <a:endParaRPr lang="en-US" altLang="ja-JP" sz="1400"/>
          </a:p>
        </p:txBody>
      </p:sp>
      <p:sp>
        <p:nvSpPr>
          <p:cNvPr id="35842" name="タイトル 1"/>
          <p:cNvSpPr>
            <a:spLocks noGrp="1"/>
          </p:cNvSpPr>
          <p:nvPr>
            <p:ph type="title" idx="4294967295"/>
          </p:nvPr>
        </p:nvSpPr>
        <p:spPr>
          <a:xfrm>
            <a:off x="5724525" y="1268413"/>
            <a:ext cx="2819400" cy="2057400"/>
          </a:xfrm>
        </p:spPr>
        <p:txBody>
          <a:bodyPr/>
          <a:lstStyle/>
          <a:p>
            <a:pPr eaLnBrk="1" hangingPunct="1"/>
            <a:r>
              <a:rPr lang="ja-JP" altLang="en-US" sz="3600" dirty="0">
                <a:latin typeface="Arial" charset="0"/>
                <a:ea typeface="ＭＳ Ｐゴシック" charset="0"/>
                <a:cs typeface="ＭＳ Ｐゴシック" charset="0"/>
              </a:rPr>
              <a:t>１．力を活用した自立支援</a:t>
            </a:r>
            <a:r>
              <a:rPr lang="en-US" altLang="ja-JP" sz="3600" dirty="0">
                <a:latin typeface="Arial" charset="0"/>
                <a:ea typeface="ＭＳ Ｐゴシック" charset="0"/>
                <a:cs typeface="ＭＳ Ｐゴシック" charset="0"/>
              </a:rPr>
              <a:t/>
            </a:r>
            <a:br>
              <a:rPr lang="en-US" altLang="ja-JP" sz="3600" dirty="0">
                <a:latin typeface="Arial" charset="0"/>
                <a:ea typeface="ＭＳ Ｐゴシック" charset="0"/>
                <a:cs typeface="ＭＳ Ｐゴシック" charset="0"/>
              </a:rPr>
            </a:br>
            <a:r>
              <a:rPr lang="ja-JP" altLang="en-US" sz="2800" dirty="0">
                <a:latin typeface="Arial" charset="0"/>
                <a:ea typeface="ＭＳ Ｐゴシック" charset="0"/>
                <a:cs typeface="ＭＳ Ｐゴシック" charset="0"/>
              </a:rPr>
              <a:t>島根県飯南町</a:t>
            </a:r>
            <a:endParaRPr lang="ja-JP" altLang="en-US" dirty="0">
              <a:latin typeface="Arial" charset="0"/>
              <a:ea typeface="ＭＳ Ｐゴシック" charset="0"/>
              <a:cs typeface="ＭＳ Ｐゴシック" charset="0"/>
            </a:endParaRPr>
          </a:p>
        </p:txBody>
      </p:sp>
      <p:sp>
        <p:nvSpPr>
          <p:cNvPr id="35843"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FB761E21-CB3E-5E44-8072-F9A6F32709E9}" type="slidenum">
              <a:rPr lang="en-US" altLang="ja-JP" sz="1400"/>
              <a:pPr algn="r"/>
              <a:t>4</a:t>
            </a:fld>
            <a:endParaRPr lang="en-US" altLang="ja-JP" sz="1400"/>
          </a:p>
        </p:txBody>
      </p:sp>
      <p:pic>
        <p:nvPicPr>
          <p:cNvPr id="35844" name="図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3810000"/>
            <a:ext cx="36528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8" descr="名称未設定.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7450" y="4005263"/>
            <a:ext cx="2667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図 9" descr="名称未設定.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7088" y="1628775"/>
            <a:ext cx="4673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395288" y="287338"/>
            <a:ext cx="82089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4000"/>
              <a:t>＜２＞何をしたいか　</a:t>
            </a:r>
            <a:endParaRPr lang="en-US" altLang="ja-JP" sz="4000"/>
          </a:p>
          <a:p>
            <a:r>
              <a:rPr lang="ja-JP" altLang="en-US" sz="4000"/>
              <a:t>＜３＞何ができるか</a:t>
            </a:r>
          </a:p>
        </p:txBody>
      </p:sp>
    </p:spTree>
    <p:extLst>
      <p:ext uri="{BB962C8B-B14F-4D97-AF65-F5344CB8AC3E}">
        <p14:creationId xmlns:p14="http://schemas.microsoft.com/office/powerpoint/2010/main" val="25094429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4F3A923B-4AD1-BD45-AB3C-CAEDEF53388B}" type="slidenum">
              <a:rPr lang="en-US" altLang="ja-JP" sz="1400"/>
              <a:pPr/>
              <a:t>5</a:t>
            </a:fld>
            <a:endParaRPr lang="en-US" altLang="ja-JP" sz="1400"/>
          </a:p>
        </p:txBody>
      </p:sp>
      <p:sp>
        <p:nvSpPr>
          <p:cNvPr id="40962" name="テキスト ボックス 8"/>
          <p:cNvSpPr txBox="1">
            <a:spLocks noChangeArrowheads="1"/>
          </p:cNvSpPr>
          <p:nvPr/>
        </p:nvSpPr>
        <p:spPr bwMode="auto">
          <a:xfrm>
            <a:off x="323850" y="1196975"/>
            <a:ext cx="84963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defRPr/>
            </a:pPr>
            <a:r>
              <a:rPr lang="en-US" altLang="ja-JP" sz="3200" dirty="0" smtClean="0">
                <a:latin typeface="+mn-ea"/>
                <a:ea typeface="+mn-ea"/>
              </a:rPr>
              <a:t>①</a:t>
            </a:r>
            <a:r>
              <a:rPr lang="ja-JP" altLang="en-US" sz="3200" dirty="0" smtClean="0">
                <a:latin typeface="+mn-ea"/>
                <a:ea typeface="+mn-ea"/>
              </a:rPr>
              <a:t>誤解されている予防サービス＝予防はまちづくりから</a:t>
            </a:r>
          </a:p>
          <a:p>
            <a:pPr>
              <a:defRPr/>
            </a:pPr>
            <a:endParaRPr lang="en-US" altLang="ja-JP" sz="3200" dirty="0" smtClean="0">
              <a:latin typeface="+mn-ea"/>
              <a:ea typeface="+mn-ea"/>
            </a:endParaRPr>
          </a:p>
          <a:p>
            <a:pPr>
              <a:defRPr/>
            </a:pPr>
            <a:r>
              <a:rPr lang="en-US" altLang="ja-JP" sz="3200" dirty="0" smtClean="0">
                <a:latin typeface="+mn-ea"/>
                <a:ea typeface="+mn-ea"/>
              </a:rPr>
              <a:t>②</a:t>
            </a:r>
            <a:r>
              <a:rPr lang="ja-JP" altLang="en-US" sz="3200" dirty="0" smtClean="0">
                <a:latin typeface="+mn-ea"/>
                <a:ea typeface="+mn-ea"/>
              </a:rPr>
              <a:t>介護予防は、本来の高齢期の生き方、生活の質を目指したもの</a:t>
            </a:r>
          </a:p>
          <a:p>
            <a:pPr>
              <a:defRPr/>
            </a:pPr>
            <a:endParaRPr lang="en-US" altLang="ja-JP" sz="3200" dirty="0" smtClean="0">
              <a:latin typeface="+mn-ea"/>
              <a:ea typeface="+mn-ea"/>
            </a:endParaRPr>
          </a:p>
          <a:p>
            <a:pPr>
              <a:defRPr/>
            </a:pPr>
            <a:r>
              <a:rPr lang="en-US" altLang="ja-JP" sz="3200" dirty="0" smtClean="0">
                <a:latin typeface="+mn-ea"/>
                <a:ea typeface="+mn-ea"/>
              </a:rPr>
              <a:t>③</a:t>
            </a:r>
            <a:r>
              <a:rPr lang="ja-JP" altLang="en-US" sz="3200" dirty="0" smtClean="0">
                <a:latin typeface="+mn-ea"/>
                <a:ea typeface="+mn-ea"/>
              </a:rPr>
              <a:t>一次予防（生活機能の維持）から二次予防（生活機能低下の早期発見・早期対応）、三次予防（要介護状態の改善・重症化予防）までの連続性を確保し、その緩やかな老化と自立した生活を支援していくこと</a:t>
            </a:r>
          </a:p>
        </p:txBody>
      </p:sp>
      <p:sp>
        <p:nvSpPr>
          <p:cNvPr id="36867" name="Rectangle 5"/>
          <p:cNvSpPr>
            <a:spLocks noGrp="1" noChangeArrowheads="1"/>
          </p:cNvSpPr>
          <p:nvPr>
            <p:ph type="title" idx="4294967295"/>
          </p:nvPr>
        </p:nvSpPr>
        <p:spPr>
          <a:xfrm>
            <a:off x="684213" y="188913"/>
            <a:ext cx="7772400" cy="823045"/>
          </a:xfrm>
        </p:spPr>
        <p:txBody>
          <a:bodyPr>
            <a:normAutofit/>
          </a:bodyPr>
          <a:lstStyle/>
          <a:p>
            <a:pPr eaLnBrk="1" hangingPunct="1"/>
            <a:r>
              <a:rPr lang="ja-JP" altLang="en-US" sz="3600" dirty="0">
                <a:latin typeface="Arial" charset="0"/>
                <a:ea typeface="ＭＳ Ｐゴシック" charset="0"/>
                <a:cs typeface="ＭＳ Ｐゴシック" charset="0"/>
              </a:rPr>
              <a:t>２．介護予防の原点に立ち返る</a:t>
            </a:r>
          </a:p>
        </p:txBody>
      </p:sp>
    </p:spTree>
    <p:extLst>
      <p:ext uri="{BB962C8B-B14F-4D97-AF65-F5344CB8AC3E}">
        <p14:creationId xmlns:p14="http://schemas.microsoft.com/office/powerpoint/2010/main" val="3238692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609600" y="4953000"/>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b="1">
                <a:latin typeface="ＭＳ Ｐゴシック" charset="0"/>
              </a:rPr>
              <a:t>医師等による専門チーム</a:t>
            </a:r>
            <a:r>
              <a:rPr lang="en-US" altLang="ja-JP" sz="2000" b="1">
                <a:latin typeface="ＭＳ Ｐゴシック" charset="0"/>
              </a:rPr>
              <a:t>･･･</a:t>
            </a:r>
            <a:r>
              <a:rPr lang="ja-JP" altLang="en-US" sz="2000" b="1">
                <a:latin typeface="ＭＳ Ｐゴシック" charset="0"/>
              </a:rPr>
              <a:t>早期発見、認知症支援システムづくり</a:t>
            </a:r>
            <a:endParaRPr lang="en-US" altLang="ja-JP" sz="2000" b="1">
              <a:latin typeface="ＭＳ Ｐゴシック" charset="0"/>
            </a:endParaRPr>
          </a:p>
          <a:p>
            <a:r>
              <a:rPr lang="ja-JP" altLang="en-US" sz="2000" b="1">
                <a:latin typeface="ＭＳ Ｐゴシック" charset="0"/>
              </a:rPr>
              <a:t>児童・生徒啓発チーム</a:t>
            </a:r>
            <a:r>
              <a:rPr lang="en-US" altLang="ja-JP" sz="2000" b="1">
                <a:latin typeface="ＭＳ Ｐゴシック" charset="0"/>
              </a:rPr>
              <a:t>･･･</a:t>
            </a:r>
            <a:r>
              <a:rPr lang="ja-JP" altLang="en-US" sz="2000" b="1">
                <a:latin typeface="ＭＳ Ｐゴシック" charset="0"/>
              </a:rPr>
              <a:t>学校における学習プログラムの開発と普及</a:t>
            </a:r>
            <a:endParaRPr lang="en-US" altLang="ja-JP" sz="2000" b="1">
              <a:latin typeface="ＭＳ Ｐゴシック" charset="0"/>
            </a:endParaRPr>
          </a:p>
          <a:p>
            <a:r>
              <a:rPr lang="ja-JP" altLang="en-US" sz="2000" b="1">
                <a:latin typeface="ＭＳ Ｐゴシック" charset="0"/>
              </a:rPr>
              <a:t>うんまくボケる戦略チーム</a:t>
            </a:r>
            <a:r>
              <a:rPr lang="en-US" altLang="ja-JP" sz="2000" b="1">
                <a:latin typeface="ＭＳ Ｐゴシック" charset="0"/>
              </a:rPr>
              <a:t>･･･</a:t>
            </a:r>
            <a:r>
              <a:rPr lang="ja-JP" altLang="en-US" sz="2000" b="1">
                <a:latin typeface="ＭＳ Ｐゴシック" charset="0"/>
              </a:rPr>
              <a:t>健康維持、社会生活継続を目指したプログラムづくり</a:t>
            </a:r>
          </a:p>
        </p:txBody>
      </p:sp>
      <p:sp>
        <p:nvSpPr>
          <p:cNvPr id="37890" name="Rectangle 5"/>
          <p:cNvSpPr>
            <a:spLocks noChangeArrowheads="1"/>
          </p:cNvSpPr>
          <p:nvPr/>
        </p:nvSpPr>
        <p:spPr bwMode="auto">
          <a:xfrm>
            <a:off x="5181600" y="43434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b="1"/>
              <a:t>住民としてテーブルを囲む</a:t>
            </a:r>
            <a:endParaRPr lang="ja-JP" altLang="en-US" b="1"/>
          </a:p>
        </p:txBody>
      </p:sp>
      <p:sp>
        <p:nvSpPr>
          <p:cNvPr id="37891" name="Rectangle 6"/>
          <p:cNvSpPr>
            <a:spLocks noChangeArrowheads="1"/>
          </p:cNvSpPr>
          <p:nvPr/>
        </p:nvSpPr>
        <p:spPr bwMode="auto">
          <a:xfrm>
            <a:off x="838200" y="4394200"/>
            <a:ext cx="3052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000" b="1"/>
              <a:t>住民として助け合いの声を</a:t>
            </a:r>
          </a:p>
        </p:txBody>
      </p:sp>
      <p:sp>
        <p:nvSpPr>
          <p:cNvPr id="37892" name="Rectangle 7"/>
          <p:cNvSpPr>
            <a:spLocks noChangeArrowheads="1"/>
          </p:cNvSpPr>
          <p:nvPr/>
        </p:nvSpPr>
        <p:spPr bwMode="auto">
          <a:xfrm>
            <a:off x="4953000" y="1524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a:t>飯綱町認知症地域支援事業</a:t>
            </a:r>
          </a:p>
        </p:txBody>
      </p:sp>
      <p:sp>
        <p:nvSpPr>
          <p:cNvPr id="37893" name="Rectangle 8"/>
          <p:cNvSpPr>
            <a:spLocks noGrp="1" noChangeArrowheads="1"/>
          </p:cNvSpPr>
          <p:nvPr>
            <p:ph type="title" idx="4294967295"/>
          </p:nvPr>
        </p:nvSpPr>
        <p:spPr>
          <a:xfrm>
            <a:off x="4648200" y="381000"/>
            <a:ext cx="4343400" cy="1143000"/>
          </a:xfrm>
        </p:spPr>
        <p:txBody>
          <a:bodyPr/>
          <a:lstStyle/>
          <a:p>
            <a:pPr eaLnBrk="1" hangingPunct="1"/>
            <a:r>
              <a:rPr lang="ja-JP" altLang="en-US" sz="3200">
                <a:solidFill>
                  <a:schemeClr val="hlink"/>
                </a:solidFill>
                <a:latin typeface="Arial" charset="0"/>
                <a:ea typeface="ＭＳ Ｐゴシック" charset="0"/>
                <a:cs typeface="ＭＳ Ｐゴシック" charset="0"/>
              </a:rPr>
              <a:t>予防は、住民が当事者として登場</a:t>
            </a:r>
            <a:endParaRPr lang="ja-JP" altLang="en-US">
              <a:latin typeface="Arial" charset="0"/>
              <a:ea typeface="ＭＳ Ｐゴシック" charset="0"/>
              <a:cs typeface="ＭＳ Ｐゴシック" charset="0"/>
            </a:endParaRPr>
          </a:p>
        </p:txBody>
      </p:sp>
      <p:pic>
        <p:nvPicPr>
          <p:cNvPr id="37894" name="図 8" descr="名称未設定.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1066800"/>
            <a:ext cx="44450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図 9" descr="名称未設定.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81600" y="2286000"/>
            <a:ext cx="256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1286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8370888" y="9096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a:p>
        </p:txBody>
      </p:sp>
      <p:sp>
        <p:nvSpPr>
          <p:cNvPr id="38914" name="Rectangle 4"/>
          <p:cNvSpPr>
            <a:spLocks noGrp="1" noChangeArrowheads="1"/>
          </p:cNvSpPr>
          <p:nvPr>
            <p:ph type="title" idx="4294967295"/>
          </p:nvPr>
        </p:nvSpPr>
        <p:spPr>
          <a:xfrm>
            <a:off x="7620000" y="457200"/>
            <a:ext cx="914400" cy="4648200"/>
          </a:xfrm>
        </p:spPr>
        <p:txBody>
          <a:bodyPr/>
          <a:lstStyle/>
          <a:p>
            <a:r>
              <a:rPr lang="ja-JP" altLang="en-US">
                <a:latin typeface="Arial" charset="0"/>
                <a:ea typeface="ＭＳ Ｐゴシック" charset="0"/>
                <a:cs typeface="ＭＳ Ｐゴシック" charset="0"/>
              </a:rPr>
              <a:t>飯綱町の標語</a:t>
            </a:r>
            <a:endParaRPr lang="en-US" altLang="ja-JP">
              <a:latin typeface="Arial" charset="0"/>
              <a:ea typeface="ＭＳ Ｐゴシック" charset="0"/>
              <a:cs typeface="ＭＳ Ｐゴシック" charset="0"/>
            </a:endParaRPr>
          </a:p>
        </p:txBody>
      </p:sp>
      <p:pic>
        <p:nvPicPr>
          <p:cNvPr id="38915" name="図 4" descr="名称未設定.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31950" y="482600"/>
            <a:ext cx="58801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A318B1FD-13BA-194C-9103-C833E9ACA3D5}" type="slidenum">
              <a:rPr lang="en-US" altLang="ja-JP" sz="1400"/>
              <a:pPr/>
              <a:t>7</a:t>
            </a:fld>
            <a:endParaRPr lang="en-US" altLang="ja-JP" sz="1400"/>
          </a:p>
        </p:txBody>
      </p:sp>
    </p:spTree>
    <p:extLst>
      <p:ext uri="{BB962C8B-B14F-4D97-AF65-F5344CB8AC3E}">
        <p14:creationId xmlns:p14="http://schemas.microsoft.com/office/powerpoint/2010/main" val="3760674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444ABBD5-963F-4542-B797-BA0123AA4391}" type="slidenum">
              <a:rPr lang="en-US" altLang="ja-JP" sz="1400"/>
              <a:pPr algn="r"/>
              <a:t>8</a:t>
            </a:fld>
            <a:endParaRPr lang="en-US" altLang="ja-JP" sz="1400"/>
          </a:p>
        </p:txBody>
      </p:sp>
      <p:sp>
        <p:nvSpPr>
          <p:cNvPr id="39938" name="タイトル 1"/>
          <p:cNvSpPr>
            <a:spLocks noGrp="1"/>
          </p:cNvSpPr>
          <p:nvPr>
            <p:ph type="title" idx="4294967295"/>
          </p:nvPr>
        </p:nvSpPr>
        <p:spPr>
          <a:xfrm>
            <a:off x="304800" y="381000"/>
            <a:ext cx="8534400" cy="1219200"/>
          </a:xfrm>
        </p:spPr>
        <p:txBody>
          <a:bodyPr/>
          <a:lstStyle/>
          <a:p>
            <a:pPr eaLnBrk="1" hangingPunct="1"/>
            <a:r>
              <a:rPr lang="ja-JP" altLang="en-US" sz="3600" dirty="0">
                <a:solidFill>
                  <a:schemeClr val="tx1"/>
                </a:solidFill>
                <a:latin typeface="ＭＳ Ｐゴシック" charset="0"/>
                <a:ea typeface="ＭＳ Ｐゴシック" charset="0"/>
                <a:cs typeface="ＭＳ Ｐゴシック" charset="0"/>
              </a:rPr>
              <a:t>３．</a:t>
            </a:r>
            <a:r>
              <a:rPr lang="en-US" sz="3600" dirty="0">
                <a:solidFill>
                  <a:schemeClr val="tx1"/>
                </a:solidFill>
                <a:latin typeface="ＭＳ Ｐゴシック" charset="0"/>
                <a:ea typeface="ＭＳ Ｐゴシック" charset="0"/>
                <a:cs typeface="ＭＳ Ｐゴシック" charset="0"/>
              </a:rPr>
              <a:t>身近な場所を拠点とした活動を開発する</a:t>
            </a:r>
            <a:r>
              <a:rPr lang="en-US" altLang="ja-JP" sz="3600" dirty="0">
                <a:solidFill>
                  <a:schemeClr val="tx1"/>
                </a:solidFill>
                <a:latin typeface="ＭＳ Ｐゴシック" charset="0"/>
                <a:ea typeface="ＭＳ Ｐゴシック" charset="0"/>
                <a:cs typeface="ＭＳ Ｐゴシック" charset="0"/>
              </a:rPr>
              <a:t/>
            </a:r>
            <a:br>
              <a:rPr lang="en-US" altLang="ja-JP" sz="3600" dirty="0">
                <a:solidFill>
                  <a:schemeClr val="tx1"/>
                </a:solidFill>
                <a:latin typeface="ＭＳ Ｐゴシック" charset="0"/>
                <a:ea typeface="ＭＳ Ｐゴシック" charset="0"/>
                <a:cs typeface="ＭＳ Ｐゴシック" charset="0"/>
              </a:rPr>
            </a:br>
            <a:r>
              <a:rPr lang="en-US" sz="2400" dirty="0">
                <a:solidFill>
                  <a:schemeClr val="tx1"/>
                </a:solidFill>
                <a:latin typeface="ＭＳ Ｐゴシック" charset="0"/>
                <a:ea typeface="ＭＳ Ｐゴシック" charset="0"/>
                <a:cs typeface="ＭＳ Ｐゴシック" charset="0"/>
              </a:rPr>
              <a:t>ふれあい</a:t>
            </a:r>
            <a:r>
              <a:rPr lang="ja-JP" altLang="en-US" sz="2400" dirty="0">
                <a:solidFill>
                  <a:schemeClr val="tx1"/>
                </a:solidFill>
                <a:latin typeface="ＭＳ Ｐゴシック" charset="0"/>
                <a:ea typeface="ＭＳ Ｐゴシック" charset="0"/>
                <a:cs typeface="ＭＳ Ｐゴシック" charset="0"/>
              </a:rPr>
              <a:t>・</a:t>
            </a:r>
            <a:r>
              <a:rPr lang="en-US" sz="2400" dirty="0">
                <a:solidFill>
                  <a:schemeClr val="tx1"/>
                </a:solidFill>
                <a:latin typeface="ＭＳ Ｐゴシック" charset="0"/>
                <a:ea typeface="ＭＳ Ｐゴシック" charset="0"/>
                <a:cs typeface="ＭＳ Ｐゴシック" charset="0"/>
              </a:rPr>
              <a:t>いきいきサロン</a:t>
            </a:r>
            <a:r>
              <a:rPr lang="ja-JP" altLang="en-US" sz="2400" dirty="0">
                <a:solidFill>
                  <a:schemeClr val="tx1"/>
                </a:solidFill>
                <a:latin typeface="ＭＳ Ｐゴシック" charset="0"/>
                <a:ea typeface="ＭＳ Ｐゴシック" charset="0"/>
                <a:cs typeface="ＭＳ Ｐゴシック" charset="0"/>
              </a:rPr>
              <a:t>＝縁側＝止まり木</a:t>
            </a:r>
            <a:endParaRPr lang="en-US" altLang="ja-JP" sz="3200" dirty="0">
              <a:latin typeface="Arial" charset="0"/>
              <a:ea typeface="ＭＳ Ｐゴシック" charset="0"/>
              <a:cs typeface="ＭＳ Ｐゴシック" charset="0"/>
            </a:endParaRPr>
          </a:p>
        </p:txBody>
      </p:sp>
      <p:sp>
        <p:nvSpPr>
          <p:cNvPr id="39939"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B63F551E-6AB8-2F44-AC32-87880DA441FC}" type="slidenum">
              <a:rPr lang="en-US" altLang="ja-JP" sz="1400"/>
              <a:pPr algn="r"/>
              <a:t>8</a:t>
            </a:fld>
            <a:endParaRPr lang="en-US" altLang="ja-JP" sz="1400"/>
          </a:p>
        </p:txBody>
      </p:sp>
      <p:sp>
        <p:nvSpPr>
          <p:cNvPr id="39940" name="Rectangle 5"/>
          <p:cNvSpPr>
            <a:spLocks noChangeArrowheads="1"/>
          </p:cNvSpPr>
          <p:nvPr/>
        </p:nvSpPr>
        <p:spPr bwMode="auto">
          <a:xfrm>
            <a:off x="533400" y="1752600"/>
            <a:ext cx="792480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a:latin typeface="ＭＳ 明朝" charset="0"/>
                <a:ea typeface="ＭＳ 明朝" charset="0"/>
                <a:cs typeface="ＭＳ 明朝" charset="0"/>
              </a:rPr>
              <a:t>全国社会福祉協議会</a:t>
            </a:r>
            <a:r>
              <a:rPr lang="ja-JP" sz="2000">
                <a:latin typeface="ＭＳ 明朝" charset="0"/>
                <a:ea typeface="ＭＳ 明朝" charset="0"/>
                <a:cs typeface="ＭＳ 明朝" charset="0"/>
              </a:rPr>
              <a:t>『</a:t>
            </a:r>
            <a:r>
              <a:rPr lang="ja-JP" altLang="en-US" sz="2000">
                <a:latin typeface="ＭＳ 明朝" charset="0"/>
                <a:ea typeface="ＭＳ 明朝" charset="0"/>
                <a:cs typeface="ＭＳ 明朝" charset="0"/>
              </a:rPr>
              <a:t>「ふれあい・いきいきサロン」のすすめ</a:t>
            </a:r>
            <a:r>
              <a:rPr lang="ja-JP" sz="2000">
                <a:latin typeface="ＭＳ 明朝" charset="0"/>
                <a:ea typeface="ＭＳ 明朝" charset="0"/>
                <a:cs typeface="ＭＳ 明朝" charset="0"/>
              </a:rPr>
              <a:t>』</a:t>
            </a:r>
            <a:r>
              <a:rPr lang="ja-JP" altLang="en-US" sz="2000">
                <a:latin typeface="ＭＳ 明朝" charset="0"/>
                <a:ea typeface="ＭＳ 明朝" charset="0"/>
                <a:cs typeface="ＭＳ 明朝" charset="0"/>
              </a:rPr>
              <a:t>によれば、同サロンとは、高齢者、障害者、子育て中の親等を対象に、地域を拠点にして、住民である当事者とボランティアとが協働で企画をし、内容を決め、運営していく仲間づくりの活動である。今日、同サロンは全国各地で取り組まれており、多くの実績を積み重ねている。</a:t>
            </a:r>
            <a:endParaRPr lang="ja-JP" sz="2000">
              <a:latin typeface="Times New Roman" charset="0"/>
              <a:ea typeface="ＭＳ 明朝" charset="0"/>
              <a:cs typeface="ＭＳ 明朝" charset="0"/>
            </a:endParaRPr>
          </a:p>
          <a:p>
            <a:pPr>
              <a:lnSpc>
                <a:spcPct val="96000"/>
              </a:lnSpc>
            </a:pPr>
            <a:endParaRPr lang="ja-JP" sz="2000">
              <a:latin typeface="Times New Roman" charset="0"/>
              <a:ea typeface="ＭＳ 明朝" charset="0"/>
              <a:cs typeface="ＭＳ 明朝" charset="0"/>
            </a:endParaRPr>
          </a:p>
          <a:p>
            <a:r>
              <a:rPr lang="ja-JP" altLang="en-US" sz="2000">
                <a:latin typeface="ＭＳ 明朝" charset="0"/>
                <a:ea typeface="ＭＳ 明朝" charset="0"/>
                <a:cs typeface="ＭＳ 明朝" charset="0"/>
              </a:rPr>
              <a:t>＊「サロン活動」の特徴</a:t>
            </a:r>
            <a:endParaRPr lang="ja-JP" sz="2000">
              <a:latin typeface="Times New Roman" charset="0"/>
              <a:ea typeface="ＭＳ 明朝" charset="0"/>
              <a:cs typeface="ＭＳ 明朝" charset="0"/>
            </a:endParaRPr>
          </a:p>
          <a:p>
            <a:r>
              <a:rPr lang="ja-JP" altLang="en-US" sz="2000">
                <a:latin typeface="ＭＳ 明朝" charset="0"/>
                <a:ea typeface="ＭＳ 明朝" charset="0"/>
                <a:cs typeface="ＭＳ 明朝" charset="0"/>
              </a:rPr>
              <a:t>１）多様な活動形態</a:t>
            </a:r>
            <a:r>
              <a:rPr lang="ja-JP" sz="2000">
                <a:latin typeface="ＭＳ 明朝" charset="0"/>
                <a:ea typeface="ＭＳ 明朝" charset="0"/>
                <a:cs typeface="ＭＳ 明朝" charset="0"/>
              </a:rPr>
              <a:t>→→→</a:t>
            </a:r>
            <a:r>
              <a:rPr lang="ja-JP" altLang="en-US" sz="2000">
                <a:latin typeface="ＭＳ 明朝" charset="0"/>
                <a:ea typeface="ＭＳ 明朝" charset="0"/>
                <a:cs typeface="ＭＳ 明朝" charset="0"/>
              </a:rPr>
              <a:t>企画力、創造力を生かして</a:t>
            </a:r>
            <a:endParaRPr lang="ja-JP" sz="2000">
              <a:latin typeface="Times New Roman" charset="0"/>
              <a:ea typeface="ＭＳ 明朝" charset="0"/>
              <a:cs typeface="ＭＳ 明朝" charset="0"/>
            </a:endParaRPr>
          </a:p>
          <a:p>
            <a:r>
              <a:rPr lang="ja-JP" altLang="en-US" sz="2000">
                <a:latin typeface="ＭＳ 明朝" charset="0"/>
                <a:ea typeface="ＭＳ 明朝" charset="0"/>
                <a:cs typeface="ＭＳ 明朝" charset="0"/>
              </a:rPr>
              <a:t>２）柔軟な運営</a:t>
            </a:r>
            <a:r>
              <a:rPr lang="ja-JP" sz="2000">
                <a:latin typeface="ＭＳ 明朝" charset="0"/>
                <a:ea typeface="ＭＳ 明朝" charset="0"/>
                <a:cs typeface="ＭＳ 明朝" charset="0"/>
              </a:rPr>
              <a:t>→→→</a:t>
            </a:r>
            <a:r>
              <a:rPr lang="ja-JP" altLang="en-US" sz="2000">
                <a:latin typeface="ＭＳ 明朝" charset="0"/>
                <a:ea typeface="ＭＳ 明朝" charset="0"/>
                <a:cs typeface="ＭＳ 明朝" charset="0"/>
              </a:rPr>
              <a:t>形にこだわり過ぎないで（できることからはじめよう）</a:t>
            </a:r>
            <a:r>
              <a:rPr lang="ja-JP" sz="2000">
                <a:latin typeface="ＭＳ 明朝" charset="0"/>
                <a:ea typeface="ＭＳ 明朝" charset="0"/>
                <a:cs typeface="ＭＳ 明朝" charset="0"/>
              </a:rPr>
              <a:t> </a:t>
            </a:r>
            <a:endParaRPr lang="en-US" altLang="ja-JP" sz="2000">
              <a:latin typeface="ＭＳ 明朝" charset="0"/>
              <a:ea typeface="ＭＳ 明朝" charset="0"/>
              <a:cs typeface="ＭＳ 明朝" charset="0"/>
            </a:endParaRPr>
          </a:p>
          <a:p>
            <a:r>
              <a:rPr lang="ja-JP" altLang="en-US" sz="2000">
                <a:latin typeface="ＭＳ 明朝" charset="0"/>
                <a:ea typeface="ＭＳ 明朝" charset="0"/>
                <a:cs typeface="ＭＳ 明朝" charset="0"/>
              </a:rPr>
              <a:t>３）みんなが参加者</a:t>
            </a:r>
            <a:endParaRPr lang="ja-JP" sz="2000">
              <a:latin typeface="Times New Roman" charset="0"/>
              <a:ea typeface="ＭＳ 明朝" charset="0"/>
              <a:cs typeface="ＭＳ 明朝" charset="0"/>
            </a:endParaRPr>
          </a:p>
          <a:p>
            <a:r>
              <a:rPr lang="ja-JP" altLang="en-US" sz="2000">
                <a:latin typeface="ＭＳ 明朝" charset="0"/>
                <a:ea typeface="ＭＳ 明朝" charset="0"/>
                <a:cs typeface="ＭＳ 明朝" charset="0"/>
              </a:rPr>
              <a:t>４）地域のサービスや専門家との連携</a:t>
            </a:r>
            <a:r>
              <a:rPr lang="ja-JP" sz="2000">
                <a:latin typeface="ＭＳ 明朝" charset="0"/>
                <a:ea typeface="ＭＳ 明朝" charset="0"/>
                <a:cs typeface="ＭＳ 明朝" charset="0"/>
              </a:rPr>
              <a:t>→→→</a:t>
            </a:r>
            <a:r>
              <a:rPr lang="ja-JP" altLang="en-US" sz="2000">
                <a:latin typeface="ＭＳ 明朝" charset="0"/>
                <a:ea typeface="ＭＳ 明朝" charset="0"/>
                <a:cs typeface="ＭＳ 明朝" charset="0"/>
              </a:rPr>
              <a:t>サービス、公民の福祉システムとの連携、推進力</a:t>
            </a:r>
            <a:endParaRPr lang="ja-JP" sz="2000">
              <a:latin typeface="Times New Roman" charset="0"/>
              <a:ea typeface="ＭＳ 明朝" charset="0"/>
              <a:cs typeface="ＭＳ 明朝" charset="0"/>
            </a:endParaRPr>
          </a:p>
          <a:p>
            <a:r>
              <a:rPr lang="ja-JP" altLang="en-US" sz="2000">
                <a:latin typeface="ＭＳ 明朝" charset="0"/>
                <a:ea typeface="ＭＳ 明朝" charset="0"/>
                <a:cs typeface="ＭＳ 明朝" charset="0"/>
              </a:rPr>
              <a:t>５）当事者の生活にもっとも接近した活動</a:t>
            </a:r>
          </a:p>
        </p:txBody>
      </p:sp>
      <p:sp>
        <p:nvSpPr>
          <p:cNvPr id="3994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fld id="{F0BDE406-B204-9C4B-A23B-523F878589E0}" type="slidenum">
              <a:rPr lang="en-US" altLang="ja-JP" sz="1400"/>
              <a:pPr/>
              <a:t>8</a:t>
            </a:fld>
            <a:endParaRPr lang="en-US" altLang="ja-JP" sz="1400"/>
          </a:p>
        </p:txBody>
      </p:sp>
    </p:spTree>
    <p:extLst>
      <p:ext uri="{BB962C8B-B14F-4D97-AF65-F5344CB8AC3E}">
        <p14:creationId xmlns:p14="http://schemas.microsoft.com/office/powerpoint/2010/main" val="1584962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688484D6-E957-4A40-85DB-F8920E8C0B4A}" type="slidenum">
              <a:rPr lang="en-US" altLang="ja-JP" sz="1400"/>
              <a:pPr algn="r"/>
              <a:t>9</a:t>
            </a:fld>
            <a:endParaRPr lang="en-US" altLang="ja-JP" sz="1400"/>
          </a:p>
        </p:txBody>
      </p:sp>
      <p:sp>
        <p:nvSpPr>
          <p:cNvPr id="40962" name="タイトル 1"/>
          <p:cNvSpPr>
            <a:spLocks noGrp="1"/>
          </p:cNvSpPr>
          <p:nvPr>
            <p:ph type="title" idx="4294967295"/>
          </p:nvPr>
        </p:nvSpPr>
        <p:spPr>
          <a:xfrm>
            <a:off x="5003800" y="1412875"/>
            <a:ext cx="3429000" cy="990600"/>
          </a:xfrm>
        </p:spPr>
        <p:txBody>
          <a:bodyPr/>
          <a:lstStyle/>
          <a:p>
            <a:pPr eaLnBrk="1" hangingPunct="1"/>
            <a:r>
              <a:rPr lang="ja-JP" altLang="en-US" sz="3200">
                <a:latin typeface="Arial" charset="0"/>
                <a:ea typeface="ＭＳ Ｐゴシック" charset="0"/>
                <a:cs typeface="ＭＳ Ｐゴシック" charset="0"/>
              </a:rPr>
              <a:t>高知市健康体操</a:t>
            </a:r>
          </a:p>
        </p:txBody>
      </p:sp>
      <p:sp>
        <p:nvSpPr>
          <p:cNvPr id="40963" name="スライド番号プレースホルダ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r"/>
            <a:fld id="{5AA75DF8-4ADD-7F4B-BFB1-E6BD2BDB2F2F}" type="slidenum">
              <a:rPr lang="en-US" altLang="ja-JP" sz="1400"/>
              <a:pPr algn="r"/>
              <a:t>9</a:t>
            </a:fld>
            <a:endParaRPr lang="en-US" altLang="ja-JP" sz="1400"/>
          </a:p>
        </p:txBody>
      </p:sp>
      <p:pic>
        <p:nvPicPr>
          <p:cNvPr id="40964" name="図 2" descr="高知市健康体操.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0825" y="620713"/>
            <a:ext cx="3910013"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図 3" descr="高知市健康体操②.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95738" y="2852738"/>
            <a:ext cx="4776787"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テキスト ボックス 4"/>
          <p:cNvSpPr txBox="1">
            <a:spLocks noChangeArrowheads="1"/>
          </p:cNvSpPr>
          <p:nvPr/>
        </p:nvSpPr>
        <p:spPr bwMode="auto">
          <a:xfrm>
            <a:off x="971550" y="4941888"/>
            <a:ext cx="257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a:t>保育園児との交流</a:t>
            </a:r>
          </a:p>
        </p:txBody>
      </p:sp>
    </p:spTree>
    <p:extLst>
      <p:ext uri="{BB962C8B-B14F-4D97-AF65-F5344CB8AC3E}">
        <p14:creationId xmlns:p14="http://schemas.microsoft.com/office/powerpoint/2010/main" val="5595290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1145</Words>
  <Application>Microsoft Macintosh PowerPoint</Application>
  <PresentationFormat>画面に合わせる (4:3)</PresentationFormat>
  <Paragraphs>187</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ホワイト</vt:lpstr>
      <vt:lpstr>PowerPoint プレゼンテーション</vt:lpstr>
      <vt:lpstr>PowerPoint プレゼンテーション</vt:lpstr>
      <vt:lpstr>PowerPoint プレゼンテーション</vt:lpstr>
      <vt:lpstr>１．力を活用した自立支援 島根県飯南町</vt:lpstr>
      <vt:lpstr>２．介護予防の原点に立ち返る</vt:lpstr>
      <vt:lpstr>予防は、住民が当事者として登場</vt:lpstr>
      <vt:lpstr>飯綱町の標語</vt:lpstr>
      <vt:lpstr>３．身近な場所を拠点とした活動を開発する ふれあい・いきいきサロン＝縁側＝止まり木</vt:lpstr>
      <vt:lpstr>高知市健康体操</vt:lpstr>
      <vt:lpstr>PowerPoint プレゼンテーション</vt:lpstr>
      <vt:lpstr>PowerPoint プレゼンテーション</vt:lpstr>
      <vt:lpstr>５．のわみ相談所（愛知県一宮）</vt:lpstr>
      <vt:lpstr>PowerPoint プレゼンテーション</vt:lpstr>
      <vt:lpstr>PowerPoint プレゼンテーション</vt:lpstr>
      <vt:lpstr>PowerPoint プレゼンテーション</vt:lpstr>
      <vt:lpstr>７．問われる地域にある施設</vt:lpstr>
      <vt:lpstr>PowerPoint プレゼンテーション</vt:lpstr>
      <vt:lpstr>地域密着型ケア</vt:lpstr>
      <vt:lpstr>PowerPoint プレゼンテーション</vt:lpstr>
      <vt:lpstr>PowerPoint プレゼンテーション</vt:lpstr>
    </vt:vector>
  </TitlesOfParts>
  <Company>ルーテル学院大学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市川 一宏</dc:creator>
  <cp:lastModifiedBy>市川 一宏</cp:lastModifiedBy>
  <cp:revision>7</cp:revision>
  <dcterms:created xsi:type="dcterms:W3CDTF">2014-11-28T09:32:28Z</dcterms:created>
  <dcterms:modified xsi:type="dcterms:W3CDTF">2014-11-28T09:36:07Z</dcterms:modified>
</cp:coreProperties>
</file>