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410" r:id="rId2"/>
    <p:sldId id="412" r:id="rId3"/>
    <p:sldId id="427" r:id="rId4"/>
    <p:sldId id="413" r:id="rId5"/>
    <p:sldId id="414" r:id="rId6"/>
    <p:sldId id="417" r:id="rId7"/>
    <p:sldId id="422" r:id="rId8"/>
    <p:sldId id="423" r:id="rId9"/>
    <p:sldId id="510" r:id="rId10"/>
    <p:sldId id="424" r:id="rId11"/>
    <p:sldId id="425" r:id="rId12"/>
    <p:sldId id="512"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2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56"/>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448A7B-D98D-D74C-A3B5-5F985343F12B}" type="datetimeFigureOut">
              <a:rPr kumimoji="1" lang="ja-JP" altLang="en-US" smtClean="0"/>
              <a:pPr/>
              <a:t>14/11/28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9423A-1168-C344-B1ED-2015A90EFD90}" type="slidenum">
              <a:rPr kumimoji="1" lang="ja-JP" altLang="en-US" smtClean="0"/>
              <a:pPr/>
              <a:t>‹#›</a:t>
            </a:fld>
            <a:endParaRPr kumimoji="1" lang="ja-JP" altLang="en-US"/>
          </a:p>
        </p:txBody>
      </p:sp>
    </p:spTree>
    <p:extLst>
      <p:ext uri="{BB962C8B-B14F-4D97-AF65-F5344CB8AC3E}">
        <p14:creationId xmlns:p14="http://schemas.microsoft.com/office/powerpoint/2010/main" val="2454350107"/>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6554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173753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419515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AD08011-B70D-234A-9BDC-7114C2ADDC32}" type="datetime1">
              <a:rPr lang="ja-JP" altLang="en-US"/>
              <a:pPr>
                <a:defRPr/>
              </a:pPr>
              <a:t>14/11/28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0F87F77-9462-6746-93B0-AD0DD02BBB5A}" type="slidenum">
              <a:rPr lang="en-US" altLang="ja-JP"/>
              <a:pPr>
                <a:defRPr/>
              </a:pPr>
              <a:t>‹#›</a:t>
            </a:fld>
            <a:endParaRPr lang="en-US" altLang="ja-JP"/>
          </a:p>
        </p:txBody>
      </p:sp>
    </p:spTree>
    <p:extLst>
      <p:ext uri="{BB962C8B-B14F-4D97-AF65-F5344CB8AC3E}">
        <p14:creationId xmlns:p14="http://schemas.microsoft.com/office/powerpoint/2010/main" val="384073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117486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330733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9299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146401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89476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328276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22902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6F19B9-CF3E-314B-A229-96EAF4F75AD6}" type="datetimeFigureOut">
              <a:rPr kumimoji="1" lang="ja-JP" altLang="en-US" smtClean="0"/>
              <a:pPr/>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2429136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F19B9-CF3E-314B-A229-96EAF4F75AD6}" type="datetimeFigureOut">
              <a:rPr kumimoji="1" lang="ja-JP" altLang="en-US" smtClean="0"/>
              <a:pPr/>
              <a:t>14/11/28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D4C69-C32A-EE45-AA9C-C0415D40A0F2}" type="slidenum">
              <a:rPr kumimoji="1" lang="ja-JP" altLang="en-US" smtClean="0"/>
              <a:pPr/>
              <a:t>‹#›</a:t>
            </a:fld>
            <a:endParaRPr kumimoji="1" lang="ja-JP" altLang="en-US"/>
          </a:p>
        </p:txBody>
      </p:sp>
    </p:spTree>
    <p:extLst>
      <p:ext uri="{BB962C8B-B14F-4D97-AF65-F5344CB8AC3E}">
        <p14:creationId xmlns:p14="http://schemas.microsoft.com/office/powerpoint/2010/main" val="414522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DD804BE9-10DC-954D-8319-7573D95CEE29}" type="slidenum">
              <a:rPr lang="en-US" altLang="ja-JP" sz="1400"/>
              <a:pPr/>
              <a:t>1</a:t>
            </a:fld>
            <a:endParaRPr lang="en-US" altLang="ja-JP" sz="1400"/>
          </a:p>
        </p:txBody>
      </p:sp>
      <p:sp>
        <p:nvSpPr>
          <p:cNvPr id="96258" name="テキスト ボックス 7"/>
          <p:cNvSpPr txBox="1">
            <a:spLocks noChangeArrowheads="1"/>
          </p:cNvSpPr>
          <p:nvPr/>
        </p:nvSpPr>
        <p:spPr bwMode="auto">
          <a:xfrm>
            <a:off x="838200" y="2362200"/>
            <a:ext cx="746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eaLnBrk="1" hangingPunct="1"/>
            <a:r>
              <a:rPr lang="en-US" altLang="ja-JP" sz="5400" dirty="0">
                <a:solidFill>
                  <a:srgbClr val="151520"/>
                </a:solidFill>
              </a:rPr>
              <a:t>Ⅴ</a:t>
            </a:r>
            <a:r>
              <a:rPr lang="ja-JP" altLang="en-US" sz="5400" dirty="0">
                <a:solidFill>
                  <a:srgbClr val="151520"/>
                </a:solidFill>
              </a:rPr>
              <a:t>）</a:t>
            </a:r>
            <a:r>
              <a:rPr lang="ja-JP" altLang="en-US" sz="5400" dirty="0"/>
              <a:t>被災地の復興は、私たちの未来である</a:t>
            </a:r>
          </a:p>
        </p:txBody>
      </p:sp>
    </p:spTree>
    <p:extLst>
      <p:ext uri="{BB962C8B-B14F-4D97-AF65-F5344CB8AC3E}">
        <p14:creationId xmlns:p14="http://schemas.microsoft.com/office/powerpoint/2010/main" val="281106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テキスト ボックス 4"/>
          <p:cNvSpPr txBox="1">
            <a:spLocks noChangeArrowheads="1"/>
          </p:cNvSpPr>
          <p:nvPr/>
        </p:nvSpPr>
        <p:spPr bwMode="auto">
          <a:xfrm>
            <a:off x="827088" y="333375"/>
            <a:ext cx="203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a:t>石巻市大川小学校</a:t>
            </a:r>
          </a:p>
        </p:txBody>
      </p:sp>
      <p:sp>
        <p:nvSpPr>
          <p:cNvPr id="119810" name="テキスト ボックス 1"/>
          <p:cNvSpPr txBox="1">
            <a:spLocks noChangeArrowheads="1"/>
          </p:cNvSpPr>
          <p:nvPr/>
        </p:nvSpPr>
        <p:spPr bwMode="auto">
          <a:xfrm>
            <a:off x="4372646" y="1074889"/>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dirty="0"/>
              <a:t>２０１２．２</a:t>
            </a:r>
          </a:p>
        </p:txBody>
      </p:sp>
      <p:sp>
        <p:nvSpPr>
          <p:cNvPr id="11981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4A1E88CC-7146-A845-8BA3-D3BD24A479B5}" type="slidenum">
              <a:rPr lang="en-US" altLang="ja-JP" sz="1400"/>
              <a:pPr/>
              <a:t>10</a:t>
            </a:fld>
            <a:endParaRPr lang="en-US" altLang="ja-JP" sz="1400"/>
          </a:p>
        </p:txBody>
      </p:sp>
      <p:pic>
        <p:nvPicPr>
          <p:cNvPr id="119812" name="図 3" descr="名称未設定.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0" y="836613"/>
            <a:ext cx="3960813"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図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79838" y="2924175"/>
            <a:ext cx="50355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テキスト ボックス 3"/>
          <p:cNvSpPr txBox="1">
            <a:spLocks noChangeArrowheads="1"/>
          </p:cNvSpPr>
          <p:nvPr/>
        </p:nvSpPr>
        <p:spPr bwMode="auto">
          <a:xfrm>
            <a:off x="7010400" y="2151063"/>
            <a:ext cx="144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a:t>２０１２．７</a:t>
            </a:r>
          </a:p>
        </p:txBody>
      </p:sp>
    </p:spTree>
    <p:extLst>
      <p:ext uri="{BB962C8B-B14F-4D97-AF65-F5344CB8AC3E}">
        <p14:creationId xmlns:p14="http://schemas.microsoft.com/office/powerpoint/2010/main" val="2873765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7D50DAF3-59F3-314D-B2A9-D0CE49AEA533}" type="slidenum">
              <a:rPr lang="en-US" altLang="ja-JP" sz="1400"/>
              <a:pPr/>
              <a:t>11</a:t>
            </a:fld>
            <a:endParaRPr lang="en-US" altLang="ja-JP" sz="1400"/>
          </a:p>
        </p:txBody>
      </p:sp>
      <p:pic>
        <p:nvPicPr>
          <p:cNvPr id="120834" name="図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0" y="549275"/>
            <a:ext cx="4392613"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テキスト ボックス 1"/>
          <p:cNvSpPr txBox="1">
            <a:spLocks noChangeArrowheads="1"/>
          </p:cNvSpPr>
          <p:nvPr/>
        </p:nvSpPr>
        <p:spPr bwMode="auto">
          <a:xfrm>
            <a:off x="4932363" y="1989138"/>
            <a:ext cx="3933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a:t>ひとつぶの小さな種が、</a:t>
            </a:r>
            <a:endParaRPr lang="en-US" altLang="ja-JP"/>
          </a:p>
          <a:p>
            <a:r>
              <a:rPr lang="ja-JP" altLang="en-US"/>
              <a:t>千つぶもの種になりました。</a:t>
            </a:r>
            <a:endParaRPr lang="en-US" altLang="ja-JP"/>
          </a:p>
          <a:p>
            <a:r>
              <a:rPr lang="ja-JP" altLang="en-US"/>
              <a:t>そのひとつぶひとつぶが、</a:t>
            </a:r>
            <a:endParaRPr lang="en-US" altLang="ja-JP"/>
          </a:p>
          <a:p>
            <a:r>
              <a:rPr lang="ja-JP" altLang="en-US"/>
              <a:t>ひとりひとりの子どもたちの、</a:t>
            </a:r>
            <a:endParaRPr lang="en-US" altLang="ja-JP"/>
          </a:p>
          <a:p>
            <a:r>
              <a:rPr lang="ja-JP" altLang="en-US"/>
              <a:t>思い出のように思えました。</a:t>
            </a:r>
            <a:endParaRPr lang="en-US" altLang="ja-JP"/>
          </a:p>
          <a:p>
            <a:r>
              <a:rPr lang="ja-JP" altLang="en-US"/>
              <a:t>また　夏が来たら　会おうね。</a:t>
            </a:r>
            <a:endParaRPr lang="en-US" altLang="ja-JP"/>
          </a:p>
          <a:p>
            <a:endParaRPr lang="en-US" altLang="ja-JP"/>
          </a:p>
          <a:p>
            <a:r>
              <a:rPr lang="ja-JP" altLang="en-US"/>
              <a:t>ずっとずっと</a:t>
            </a:r>
            <a:endParaRPr lang="en-US" altLang="ja-JP"/>
          </a:p>
          <a:p>
            <a:r>
              <a:rPr lang="ja-JP" altLang="en-US"/>
              <a:t>いっしょだよ。</a:t>
            </a:r>
            <a:endParaRPr lang="en-US" altLang="ja-JP"/>
          </a:p>
        </p:txBody>
      </p:sp>
      <p:sp>
        <p:nvSpPr>
          <p:cNvPr id="120836" name="テキスト ボックス 5"/>
          <p:cNvSpPr txBox="1">
            <a:spLocks noChangeArrowheads="1"/>
          </p:cNvSpPr>
          <p:nvPr/>
        </p:nvSpPr>
        <p:spPr bwMode="auto">
          <a:xfrm>
            <a:off x="6659563" y="558958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a:t>岩崎書店</a:t>
            </a:r>
          </a:p>
        </p:txBody>
      </p:sp>
      <p:sp>
        <p:nvSpPr>
          <p:cNvPr id="120837" name="テキスト ボックス 1"/>
          <p:cNvSpPr txBox="1">
            <a:spLocks noChangeArrowheads="1"/>
          </p:cNvSpPr>
          <p:nvPr/>
        </p:nvSpPr>
        <p:spPr bwMode="auto">
          <a:xfrm>
            <a:off x="4932363" y="549275"/>
            <a:ext cx="3887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a:t>文：ひまわりをうえた八人のお母さんと葉方丹</a:t>
            </a:r>
            <a:endParaRPr lang="en-US" altLang="ja-JP"/>
          </a:p>
          <a:p>
            <a:r>
              <a:rPr lang="ja-JP" altLang="en-US"/>
              <a:t>絵：松成真理子</a:t>
            </a:r>
          </a:p>
        </p:txBody>
      </p:sp>
    </p:spTree>
    <p:extLst>
      <p:ext uri="{BB962C8B-B14F-4D97-AF65-F5344CB8AC3E}">
        <p14:creationId xmlns:p14="http://schemas.microsoft.com/office/powerpoint/2010/main" val="672763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IMG_363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9316" y="424925"/>
            <a:ext cx="4505019" cy="6006692"/>
          </a:xfrm>
          <a:prstGeom prst="rect">
            <a:avLst/>
          </a:prstGeom>
        </p:spPr>
      </p:pic>
      <p:pic>
        <p:nvPicPr>
          <p:cNvPr id="6" name="図 5" descr="神水.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676" y="530302"/>
            <a:ext cx="3646025" cy="4861367"/>
          </a:xfrm>
          <a:prstGeom prst="rect">
            <a:avLst/>
          </a:prstGeom>
        </p:spPr>
      </p:pic>
    </p:spTree>
    <p:extLst>
      <p:ext uri="{BB962C8B-B14F-4D97-AF65-F5344CB8AC3E}">
        <p14:creationId xmlns:p14="http://schemas.microsoft.com/office/powerpoint/2010/main" val="4979863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図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404813"/>
            <a:ext cx="51863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スライド番号プレースホル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D9FD7F31-F4D1-DB4B-8B51-984AA550AB7B}" type="slidenum">
              <a:rPr lang="en-US" altLang="ja-JP" sz="1400"/>
              <a:pPr/>
              <a:t>2</a:t>
            </a:fld>
            <a:endParaRPr lang="en-US" altLang="ja-JP" sz="1400"/>
          </a:p>
        </p:txBody>
      </p:sp>
      <p:pic>
        <p:nvPicPr>
          <p:cNvPr id="98307"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3429000"/>
            <a:ext cx="55753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テキスト ボックス 3"/>
          <p:cNvSpPr txBox="1">
            <a:spLocks noChangeArrowheads="1"/>
          </p:cNvSpPr>
          <p:nvPr/>
        </p:nvSpPr>
        <p:spPr bwMode="auto">
          <a:xfrm>
            <a:off x="5773738" y="881063"/>
            <a:ext cx="1874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en-US" altLang="ja-JP" sz="2800"/>
              <a:t>2011</a:t>
            </a:r>
            <a:r>
              <a:rPr lang="ja-JP" altLang="en-US" sz="2800"/>
              <a:t>年</a:t>
            </a:r>
            <a:r>
              <a:rPr lang="en-US" altLang="ja-JP" sz="2800"/>
              <a:t>5</a:t>
            </a:r>
            <a:r>
              <a:rPr lang="ja-JP" altLang="en-US" sz="2800"/>
              <a:t>月</a:t>
            </a:r>
          </a:p>
        </p:txBody>
      </p:sp>
      <p:sp>
        <p:nvSpPr>
          <p:cNvPr id="98309" name="テキスト ボックス 4"/>
          <p:cNvSpPr txBox="1">
            <a:spLocks noChangeArrowheads="1"/>
          </p:cNvSpPr>
          <p:nvPr/>
        </p:nvSpPr>
        <p:spPr bwMode="auto">
          <a:xfrm>
            <a:off x="965200" y="5164138"/>
            <a:ext cx="190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en-US" altLang="ja-JP" sz="2800"/>
              <a:t>2014</a:t>
            </a:r>
            <a:r>
              <a:rPr lang="ja-JP" altLang="en-US" sz="2800"/>
              <a:t>年</a:t>
            </a:r>
            <a:r>
              <a:rPr lang="en-US" altLang="ja-JP" sz="2800"/>
              <a:t>1</a:t>
            </a:r>
            <a:r>
              <a:rPr lang="ja-JP" altLang="en-US" sz="2800"/>
              <a:t>月</a:t>
            </a:r>
          </a:p>
        </p:txBody>
      </p:sp>
    </p:spTree>
    <p:extLst>
      <p:ext uri="{BB962C8B-B14F-4D97-AF65-F5344CB8AC3E}">
        <p14:creationId xmlns:p14="http://schemas.microsoft.com/office/powerpoint/2010/main" val="16523385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図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304800"/>
            <a:ext cx="3840163"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図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828800"/>
            <a:ext cx="44354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3051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テキスト ボックス 3"/>
          <p:cNvSpPr txBox="1">
            <a:spLocks noChangeArrowheads="1"/>
          </p:cNvSpPr>
          <p:nvPr/>
        </p:nvSpPr>
        <p:spPr bwMode="auto">
          <a:xfrm>
            <a:off x="390525" y="223838"/>
            <a:ext cx="796925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sz="2800"/>
              <a:t>陸前高田市民歌　　昭和</a:t>
            </a:r>
            <a:r>
              <a:rPr lang="en-US" altLang="ja-JP" sz="2800"/>
              <a:t>30</a:t>
            </a:r>
            <a:r>
              <a:rPr lang="ja-JP" altLang="en-US" sz="2800"/>
              <a:t>年</a:t>
            </a:r>
            <a:r>
              <a:rPr lang="en-US" altLang="ja-JP" sz="2800"/>
              <a:t>6</a:t>
            </a:r>
            <a:r>
              <a:rPr lang="ja-JP" altLang="en-US" sz="2800"/>
              <a:t>月</a:t>
            </a:r>
            <a:r>
              <a:rPr lang="en-US" altLang="ja-JP" sz="2800"/>
              <a:t>1</a:t>
            </a:r>
            <a:r>
              <a:rPr lang="ja-JP" altLang="en-US" sz="2800"/>
              <a:t>日　制定　及川晃　作詞　千葉了道　作曲</a:t>
            </a:r>
          </a:p>
          <a:p>
            <a:r>
              <a:rPr lang="en-US" altLang="ja-JP"/>
              <a:t>(1)</a:t>
            </a:r>
            <a:r>
              <a:rPr lang="ja-JP" altLang="en-US"/>
              <a:t>黒潮の　香に明けそめて　　椿島　春呼ぶ絵巻き</a:t>
            </a:r>
          </a:p>
          <a:p>
            <a:r>
              <a:rPr lang="ja-JP" altLang="en-US"/>
              <a:t>白砂に　波はくだけて　　夏雲の　高田松原</a:t>
            </a:r>
          </a:p>
          <a:p>
            <a:r>
              <a:rPr lang="ja-JP" altLang="en-US"/>
              <a:t>青き海　白鳥浮かび　　四季の夢　織りなす都　陸前高田　おゝ高田</a:t>
            </a:r>
          </a:p>
          <a:p>
            <a:endParaRPr lang="en-US" altLang="ja-JP"/>
          </a:p>
          <a:p>
            <a:r>
              <a:rPr lang="en-US" altLang="ja-JP"/>
              <a:t>(2)</a:t>
            </a:r>
            <a:r>
              <a:rPr lang="ja-JP" altLang="en-US"/>
              <a:t>気仙川　永遠に清けく　　はつらつと　おどる若鮎</a:t>
            </a:r>
          </a:p>
          <a:p>
            <a:r>
              <a:rPr lang="ja-JP" altLang="en-US"/>
              <a:t>虹しぶき　かがやくほとり　　豊かなる　資源を拓く</a:t>
            </a:r>
          </a:p>
          <a:p>
            <a:r>
              <a:rPr lang="ja-JP" altLang="en-US"/>
              <a:t>若き意気　つよき息吹きに　希望満つ　われらの都　陸前高田　おゝ高田</a:t>
            </a:r>
          </a:p>
          <a:p>
            <a:endParaRPr lang="en-US" altLang="ja-JP"/>
          </a:p>
          <a:p>
            <a:r>
              <a:rPr lang="en-US" altLang="ja-JP"/>
              <a:t>(3)</a:t>
            </a:r>
            <a:r>
              <a:rPr lang="ja-JP" altLang="en-US"/>
              <a:t>黄金なす　穂波はそよぎ　　海の幸　野山の幸の</a:t>
            </a:r>
          </a:p>
          <a:p>
            <a:r>
              <a:rPr lang="ja-JP" altLang="en-US"/>
              <a:t>あふれ湧く　平和の楽土　　はてもなく　甍つらなり</a:t>
            </a:r>
          </a:p>
          <a:p>
            <a:r>
              <a:rPr lang="ja-JP" altLang="en-US"/>
              <a:t>人の和に　文化薫りて　　弥栄の　ひかりの都　陸前高田　おゝ高田</a:t>
            </a:r>
          </a:p>
        </p:txBody>
      </p:sp>
    </p:spTree>
    <p:extLst>
      <p:ext uri="{BB962C8B-B14F-4D97-AF65-F5344CB8AC3E}">
        <p14:creationId xmlns:p14="http://schemas.microsoft.com/office/powerpoint/2010/main" val="42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図 4" descr="IMG_174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5288" y="549275"/>
            <a:ext cx="8143875"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テキスト ボックス 1"/>
          <p:cNvSpPr txBox="1">
            <a:spLocks noChangeArrowheads="1"/>
          </p:cNvSpPr>
          <p:nvPr/>
        </p:nvSpPr>
        <p:spPr bwMode="auto">
          <a:xfrm>
            <a:off x="1049338" y="236538"/>
            <a:ext cx="570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sz="3200"/>
              <a:t>岩手県陸前高田市　</a:t>
            </a:r>
            <a:r>
              <a:rPr lang="en-US" altLang="ja-JP" sz="3200"/>
              <a:t>2014</a:t>
            </a:r>
            <a:r>
              <a:rPr lang="ja-JP" altLang="en-US" sz="3200"/>
              <a:t>年</a:t>
            </a:r>
            <a:r>
              <a:rPr lang="en-US" altLang="ja-JP" sz="3200"/>
              <a:t>5</a:t>
            </a:r>
            <a:r>
              <a:rPr lang="ja-JP" altLang="en-US" sz="3200"/>
              <a:t>月</a:t>
            </a:r>
          </a:p>
        </p:txBody>
      </p:sp>
    </p:spTree>
    <p:extLst>
      <p:ext uri="{BB962C8B-B14F-4D97-AF65-F5344CB8AC3E}">
        <p14:creationId xmlns:p14="http://schemas.microsoft.com/office/powerpoint/2010/main" val="23380550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4C3F272C-F310-0A42-A3D8-40CBA81B384F}" type="slidenum">
              <a:rPr lang="en-US" altLang="ja-JP" sz="1400"/>
              <a:pPr/>
              <a:t>6</a:t>
            </a:fld>
            <a:endParaRPr lang="en-US" altLang="ja-JP" sz="1400"/>
          </a:p>
        </p:txBody>
      </p:sp>
      <p:pic>
        <p:nvPicPr>
          <p:cNvPr id="103426" name="図 4" descr="IMG_177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60350"/>
            <a:ext cx="44164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図 5" descr="IMG_177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5450" y="2997200"/>
            <a:ext cx="4595813"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9704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EE9BCEF7-8A9C-4244-95B2-071310D5480D}" type="slidenum">
              <a:rPr lang="en-US" altLang="ja-JP" sz="1400"/>
              <a:pPr/>
              <a:t>7</a:t>
            </a:fld>
            <a:endParaRPr lang="en-US" altLang="ja-JP" sz="1400"/>
          </a:p>
        </p:txBody>
      </p:sp>
      <p:sp>
        <p:nvSpPr>
          <p:cNvPr id="108546" name="テキスト ボックス 3"/>
          <p:cNvSpPr txBox="1">
            <a:spLocks noChangeArrowheads="1"/>
          </p:cNvSpPr>
          <p:nvPr/>
        </p:nvSpPr>
        <p:spPr bwMode="auto">
          <a:xfrm>
            <a:off x="611188" y="1484313"/>
            <a:ext cx="2503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sz="5400" dirty="0"/>
              <a:t>１．連帯</a:t>
            </a:r>
          </a:p>
        </p:txBody>
      </p:sp>
      <p:pic>
        <p:nvPicPr>
          <p:cNvPr id="108547" name="図 4" descr="花巻2012年度外観.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3644900"/>
            <a:ext cx="395922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図 5" descr="民生委員児童委員協議会会長副会長研修 1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3475" y="549275"/>
            <a:ext cx="543718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テキスト ボックス 7"/>
          <p:cNvSpPr txBox="1">
            <a:spLocks noChangeArrowheads="1"/>
          </p:cNvSpPr>
          <p:nvPr/>
        </p:nvSpPr>
        <p:spPr bwMode="auto">
          <a:xfrm>
            <a:off x="4643438" y="5157788"/>
            <a:ext cx="434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en-US" altLang="ja-JP"/>
              <a:t>2013</a:t>
            </a:r>
            <a:r>
              <a:rPr lang="ja-JP" altLang="en-US"/>
              <a:t>年</a:t>
            </a:r>
            <a:r>
              <a:rPr lang="en-US" altLang="ja-JP"/>
              <a:t>2</a:t>
            </a:r>
            <a:r>
              <a:rPr lang="ja-JP" altLang="en-US"/>
              <a:t>月</a:t>
            </a:r>
            <a:r>
              <a:rPr lang="en-US" altLang="ja-JP"/>
              <a:t>12</a:t>
            </a:r>
            <a:r>
              <a:rPr lang="ja-JP" altLang="en-US"/>
              <a:t>日</a:t>
            </a:r>
            <a:endParaRPr lang="en-US" altLang="ja-JP"/>
          </a:p>
          <a:p>
            <a:r>
              <a:rPr lang="ja-JP" altLang="en-US"/>
              <a:t>岩手県民児協会長・副会長研修</a:t>
            </a:r>
            <a:r>
              <a:rPr lang="ja-JP"/>
              <a:t> </a:t>
            </a:r>
            <a:endParaRPr lang="en-US" altLang="ja-JP"/>
          </a:p>
          <a:p>
            <a:endParaRPr lang="ja-JP" altLang="en-US"/>
          </a:p>
        </p:txBody>
      </p:sp>
    </p:spTree>
    <p:extLst>
      <p:ext uri="{BB962C8B-B14F-4D97-AF65-F5344CB8AC3E}">
        <p14:creationId xmlns:p14="http://schemas.microsoft.com/office/powerpoint/2010/main" val="2084264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fld id="{8933127F-28AF-0A40-BB5C-F682369A3DAB}" type="slidenum">
              <a:rPr lang="en-US" altLang="ja-JP" sz="1400"/>
              <a:pPr/>
              <a:t>8</a:t>
            </a:fld>
            <a:endParaRPr lang="en-US" altLang="ja-JP" sz="1400"/>
          </a:p>
        </p:txBody>
      </p:sp>
      <p:pic>
        <p:nvPicPr>
          <p:cNvPr id="109570" name="図 2" descr="10_38[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476250"/>
            <a:ext cx="8208962"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テキスト ボックス 3"/>
          <p:cNvSpPr txBox="1">
            <a:spLocks noChangeArrowheads="1"/>
          </p:cNvSpPr>
          <p:nvPr/>
        </p:nvSpPr>
        <p:spPr bwMode="auto">
          <a:xfrm>
            <a:off x="1371600" y="6172200"/>
            <a:ext cx="6700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r>
              <a:rPr lang="ja-JP" altLang="en-US"/>
              <a:t>第</a:t>
            </a:r>
            <a:r>
              <a:rPr lang="en-US" altLang="ja-JP"/>
              <a:t>82</a:t>
            </a:r>
            <a:r>
              <a:rPr lang="ja-JP" altLang="en-US"/>
              <a:t>回大会全国民生委員児童委員大会</a:t>
            </a:r>
            <a:r>
              <a:rPr lang="en-US" altLang="ja-JP"/>
              <a:t>(2013</a:t>
            </a:r>
            <a:r>
              <a:rPr lang="ja-JP" altLang="en-US"/>
              <a:t>年）</a:t>
            </a:r>
          </a:p>
        </p:txBody>
      </p:sp>
    </p:spTree>
    <p:extLst>
      <p:ext uri="{BB962C8B-B14F-4D97-AF65-F5344CB8AC3E}">
        <p14:creationId xmlns:p14="http://schemas.microsoft.com/office/powerpoint/2010/main" val="139644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テキスト ボックス 2"/>
          <p:cNvSpPr txBox="1">
            <a:spLocks noChangeArrowheads="1"/>
          </p:cNvSpPr>
          <p:nvPr/>
        </p:nvSpPr>
        <p:spPr bwMode="auto">
          <a:xfrm>
            <a:off x="323850" y="1052513"/>
            <a:ext cx="8569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　被災地を訪問し、まだ瓦礫が片付かず、生活の拠点を失った方々の生活の場が、未だ築かれていない現実、支援が遅れている現状を見続けてきました。</a:t>
            </a:r>
            <a:endParaRPr lang="en-US" altLang="ja-JP"/>
          </a:p>
          <a:p>
            <a:r>
              <a:rPr lang="ja-JP" altLang="en-US"/>
              <a:t>しかし、自分たちで、コミュニティを再建しようとする動きが確実に生まれており、この地道な歩みと足を揃えることが、今、本当に求められていると思います。明日を目指して、被災地で生まれた「希望の光」と共に歩みたい。　</a:t>
            </a:r>
            <a:endParaRPr lang="en-US" altLang="ja-JP"/>
          </a:p>
          <a:p>
            <a:r>
              <a:rPr lang="ja-JP" altLang="en-US"/>
              <a:t>　そして、日本全国で、今回の死亡者、行方不明者の数を超える人たちが、自殺、孤立死している現状に、少しでも挑戦したいと思っています。</a:t>
            </a:r>
            <a:endParaRPr lang="en-US" altLang="ja-JP"/>
          </a:p>
          <a:p>
            <a:r>
              <a:rPr lang="ja-JP" altLang="en-US"/>
              <a:t>　すなわち、被災地支援を通して、今、日本社会が求めている「希望」と「絆」を再生していくこと。今は、それぞれの場で、互いに支えあい、生きていくことが大切な時期になっています。</a:t>
            </a:r>
            <a:endParaRPr lang="en-US" altLang="ja-JP"/>
          </a:p>
          <a:p>
            <a:r>
              <a:rPr lang="ja-JP" altLang="en-US"/>
              <a:t>　私は、その基盤を築き、若者たちが、希望を持って生きていくことができる社会づくりに努力したいと再度思いました。</a:t>
            </a:r>
            <a:endParaRPr lang="en-US" altLang="ja-JP"/>
          </a:p>
        </p:txBody>
      </p:sp>
      <p:sp>
        <p:nvSpPr>
          <p:cNvPr id="83970"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99A9081E-0821-094A-968E-16B3A2E58B79}" type="slidenum">
              <a:rPr lang="en-US" altLang="ja-JP" sz="1400"/>
              <a:pPr/>
              <a:t>9</a:t>
            </a:fld>
            <a:endParaRPr lang="en-US" altLang="ja-JP" sz="1400"/>
          </a:p>
        </p:txBody>
      </p:sp>
      <p:sp>
        <p:nvSpPr>
          <p:cNvPr id="83971" name="テキスト ボックス 1"/>
          <p:cNvSpPr txBox="1">
            <a:spLocks noChangeArrowheads="1"/>
          </p:cNvSpPr>
          <p:nvPr/>
        </p:nvSpPr>
        <p:spPr bwMode="auto">
          <a:xfrm>
            <a:off x="827088" y="188913"/>
            <a:ext cx="5635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5400" dirty="0" smtClean="0"/>
              <a:t>２．</a:t>
            </a:r>
            <a:r>
              <a:rPr lang="ja-JP" altLang="en-US" sz="5400" dirty="0"/>
              <a:t>明日を目指して</a:t>
            </a:r>
          </a:p>
        </p:txBody>
      </p:sp>
    </p:spTree>
    <p:extLst>
      <p:ext uri="{BB962C8B-B14F-4D97-AF65-F5344CB8AC3E}">
        <p14:creationId xmlns:p14="http://schemas.microsoft.com/office/powerpoint/2010/main" val="38364311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1423</TotalTime>
  <Words>120</Words>
  <Application>Microsoft Macintosh PowerPoint</Application>
  <PresentationFormat>画面に合わせる (4:3)</PresentationFormat>
  <Paragraphs>49</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ルーテル学院大学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市川 一宏</dc:creator>
  <cp:lastModifiedBy>市川 一宏</cp:lastModifiedBy>
  <cp:revision>132</cp:revision>
  <cp:lastPrinted>2014-10-29T13:09:49Z</cp:lastPrinted>
  <dcterms:created xsi:type="dcterms:W3CDTF">2014-11-28T02:27:28Z</dcterms:created>
  <dcterms:modified xsi:type="dcterms:W3CDTF">2014-11-28T09:38:34Z</dcterms:modified>
</cp:coreProperties>
</file>